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61" r:id="rId4"/>
    <p:sldId id="262" r:id="rId5"/>
    <p:sldId id="263" r:id="rId6"/>
    <p:sldId id="267" r:id="rId7"/>
    <p:sldId id="265" r:id="rId8"/>
    <p:sldId id="266"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157E754-B722-4831-A060-7E0C818AF196}" type="datetimeFigureOut">
              <a:rPr lang="it-IT" smtClean="0"/>
              <a:pPr/>
              <a:t>12/12/2012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DB5B91-D485-46A2-A161-E0EBD58F5E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7E754-B722-4831-A060-7E0C818AF196}" type="datetimeFigureOut">
              <a:rPr lang="it-IT" smtClean="0"/>
              <a:pPr/>
              <a:t>12/12/2012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B5B91-D485-46A2-A161-E0EBD58F5E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genda.infn.it/categoryDisplay.py?categId=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file:///C:\Users\Paolo\AppData\Local\Temp\home.php%3finf=dettaglio_new&amp;esperimento=APOLLO&amp;cap=%25&amp;sezsuf=PD" TargetMode="External"/><Relationship Id="rId13" Type="http://schemas.openxmlformats.org/officeDocument/2006/relationships/hyperlink" Target="file:///C:\Users\Paolo\AppData\Local\Temp\home.php%3finf=dettaglio_new&amp;esperimento=APOTEMA&amp;cap=CON&amp;sezsuf=PD" TargetMode="External"/><Relationship Id="rId18" Type="http://schemas.openxmlformats.org/officeDocument/2006/relationships/hyperlink" Target="file:///C:\Users\Paolo\AppData\Local\Temp\home.php%3finf=dettaglio_new&amp;esperimento=LEPIX&amp;cap=%25&amp;sezsuf=PD.DTZ" TargetMode="External"/><Relationship Id="rId26" Type="http://schemas.openxmlformats.org/officeDocument/2006/relationships/hyperlink" Target="file:///C:\Users\Paolo\AppData\Local\Temp\home.php%3finf=dettaglio_new&amp;esperimento=NEUTARGS&amp;cap=MI&amp;sezsuf=PD" TargetMode="External"/><Relationship Id="rId3" Type="http://schemas.openxmlformats.org/officeDocument/2006/relationships/hyperlink" Target="file:///C:\assegnazioni\sito\resoconti.php%3finf=dettaglio_new&amp;sezsuf=%25&amp;cap=MI" TargetMode="External"/><Relationship Id="rId21" Type="http://schemas.openxmlformats.org/officeDocument/2006/relationships/hyperlink" Target="file:///C:\Users\Paolo\AppData\Local\Temp\home.php%3finf=dettaglio_new&amp;esperimento=MITRA&amp;cap=%25&amp;sezsuf=PD" TargetMode="External"/><Relationship Id="rId34" Type="http://schemas.openxmlformats.org/officeDocument/2006/relationships/hyperlink" Target="file:///C:\Users\Paolo\AppData\Local\Temp\home.php%3finf=dettaglio_new&amp;esperimento=NORMET&amp;cap=LIC-SW&amp;sezsuf=PD" TargetMode="External"/><Relationship Id="rId7" Type="http://schemas.openxmlformats.org/officeDocument/2006/relationships/hyperlink" Target="file:///C:\assegnazioni\sito\resoconti.php%3finf=dettaglio_new&amp;sezsuf=%25&amp;cap=LIC-SW" TargetMode="External"/><Relationship Id="rId12" Type="http://schemas.openxmlformats.org/officeDocument/2006/relationships/hyperlink" Target="file:///C:\Users\Paolo\AppData\Local\Temp\home.php%3finf=dettaglio_new&amp;esperimento=APOTEMA&amp;cap=MI&amp;sezsuf=PD" TargetMode="External"/><Relationship Id="rId17" Type="http://schemas.openxmlformats.org/officeDocument/2006/relationships/hyperlink" Target="file:///C:\Users\Paolo\AppData\Local\Temp\home.php%3finf=dettaglio_new&amp;esperimento=HEPMARK2&amp;cap=INV&amp;sezsuf=PD" TargetMode="External"/><Relationship Id="rId25" Type="http://schemas.openxmlformats.org/officeDocument/2006/relationships/hyperlink" Target="file:///C:\Users\Paolo\AppData\Local\Temp\home.php%3finf=dettaglio_new&amp;esperimento=NEUTARGS&amp;cap=%25&amp;sezsuf=PD" TargetMode="External"/><Relationship Id="rId33" Type="http://schemas.openxmlformats.org/officeDocument/2006/relationships/hyperlink" Target="file:///C:\Users\Paolo\AppData\Local\Temp\home.php%3finf=dettaglio_new&amp;esperimento=NORMET&amp;cap=CON&amp;sezsuf=PD" TargetMode="External"/><Relationship Id="rId38" Type="http://schemas.openxmlformats.org/officeDocument/2006/relationships/hyperlink" Target="file:///C:\Users\Paolo\AppData\Local\Temp\home.php%3finf=dettaglio_new&amp;esperimento=POLARIS&amp;cap=MAN&amp;sezsuf=PD" TargetMode="External"/><Relationship Id="rId2" Type="http://schemas.openxmlformats.org/officeDocument/2006/relationships/hyperlink" Target="file:///C:\assegnazioni\sito\resoconti.php%3finf=dettaglio_new&amp;sezsuf=%25&amp;cap=%25" TargetMode="External"/><Relationship Id="rId16" Type="http://schemas.openxmlformats.org/officeDocument/2006/relationships/hyperlink" Target="file:///C:\Users\Paolo\AppData\Local\Temp\home.php%3finf=dettaglio_new&amp;esperimento=HEPMARK2&amp;cap=MI&amp;sezsuf=PD" TargetMode="External"/><Relationship Id="rId20" Type="http://schemas.openxmlformats.org/officeDocument/2006/relationships/hyperlink" Target="file:///C:\Users\Paolo\AppData\Local\Temp\home.php%3finf=dettaglio_new&amp;esperimento=LEPIX&amp;cap=CON&amp;sezsuf=PD.DTZ" TargetMode="External"/><Relationship Id="rId29" Type="http://schemas.openxmlformats.org/officeDocument/2006/relationships/hyperlink" Target="file:///C:\Users\Paolo\AppData\Local\Temp\home.php%3finf=dettaglio_new&amp;esperimento=NIRFE&amp;cap=MI&amp;sezsuf=PD" TargetMode="External"/><Relationship Id="rId1" Type="http://schemas.openxmlformats.org/officeDocument/2006/relationships/slideLayout" Target="../slideLayouts/slideLayout2.xml"/><Relationship Id="rId6" Type="http://schemas.openxmlformats.org/officeDocument/2006/relationships/hyperlink" Target="file:///C:\assegnazioni\sito\resoconti.php%3finf=dettaglio_new&amp;sezsuf=%25&amp;cap=INV" TargetMode="External"/><Relationship Id="rId11" Type="http://schemas.openxmlformats.org/officeDocument/2006/relationships/hyperlink" Target="file:///C:\Users\Paolo\AppData\Local\Temp\home.php%3finf=dettaglio_new&amp;esperimento=APOTEMA&amp;cap=%25&amp;sezsuf=PD" TargetMode="External"/><Relationship Id="rId24" Type="http://schemas.openxmlformats.org/officeDocument/2006/relationships/hyperlink" Target="file:///C:\Users\Paolo\AppData\Local\Temp\home.php%3finf=dettaglio_new&amp;esperimento=MITRA&amp;cap=INV&amp;sezsuf=PD" TargetMode="External"/><Relationship Id="rId32" Type="http://schemas.openxmlformats.org/officeDocument/2006/relationships/hyperlink" Target="file:///C:\Users\Paolo\AppData\Local\Temp\home.php%3finf=dettaglio_new&amp;esperimento=NORMET&amp;cap=MI&amp;sezsuf=PD" TargetMode="External"/><Relationship Id="rId37" Type="http://schemas.openxmlformats.org/officeDocument/2006/relationships/hyperlink" Target="file:///C:\Users\Paolo\AppData\Local\Temp\home.php%3finf=dettaglio_new&amp;esperimento=POLARIS&amp;cap=CON&amp;sezsuf=PD" TargetMode="External"/><Relationship Id="rId5" Type="http://schemas.openxmlformats.org/officeDocument/2006/relationships/hyperlink" Target="file:///C:\assegnazioni\sito\resoconti.php%3finf=dettaglio_new&amp;sezsuf=%25&amp;cap=MAN" TargetMode="External"/><Relationship Id="rId15" Type="http://schemas.openxmlformats.org/officeDocument/2006/relationships/hyperlink" Target="file:///C:\Users\Paolo\AppData\Local\Temp\home.php%3finf=dettaglio_new&amp;esperimento=HEPMARK2&amp;cap=%25&amp;sezsuf=PD" TargetMode="External"/><Relationship Id="rId23" Type="http://schemas.openxmlformats.org/officeDocument/2006/relationships/hyperlink" Target="file:///C:\Users\Paolo\AppData\Local\Temp\home.php%3finf=dettaglio_new&amp;esperimento=MITRA&amp;cap=CON&amp;sezsuf=PD" TargetMode="External"/><Relationship Id="rId28" Type="http://schemas.openxmlformats.org/officeDocument/2006/relationships/hyperlink" Target="file:///C:\Users\Paolo\AppData\Local\Temp\home.php%3finf=dettaglio_new&amp;esperimento=NIRFE&amp;cap=%25&amp;sezsuf=PD" TargetMode="External"/><Relationship Id="rId36" Type="http://schemas.openxmlformats.org/officeDocument/2006/relationships/hyperlink" Target="file:///C:\Users\Paolo\AppData\Local\Temp\home.php%3finf=dettaglio_new&amp;esperimento=POLARIS&amp;cap=MI&amp;sezsuf=PD" TargetMode="External"/><Relationship Id="rId10" Type="http://schemas.openxmlformats.org/officeDocument/2006/relationships/hyperlink" Target="file:///C:\Users\Paolo\AppData\Local\Temp\home.php%3finf=dettaglio_new&amp;esperimento=APOLLO&amp;cap=CON&amp;sezsuf=PD" TargetMode="External"/><Relationship Id="rId19" Type="http://schemas.openxmlformats.org/officeDocument/2006/relationships/hyperlink" Target="file:///C:\Users\Paolo\AppData\Local\Temp\home.php%3finf=dettaglio_new&amp;esperimento=LEPIX&amp;cap=MI&amp;sezsuf=PD.DTZ" TargetMode="External"/><Relationship Id="rId31" Type="http://schemas.openxmlformats.org/officeDocument/2006/relationships/hyperlink" Target="file:///C:\Users\Paolo\AppData\Local\Temp\home.php%3finf=dettaglio_new&amp;esperimento=NORMET&amp;cap=%25&amp;sezsuf=PD" TargetMode="External"/><Relationship Id="rId4" Type="http://schemas.openxmlformats.org/officeDocument/2006/relationships/hyperlink" Target="file:///C:\assegnazioni\sito\resoconti.php%3finf=dettaglio_new&amp;sezsuf=%25&amp;cap=CON" TargetMode="External"/><Relationship Id="rId9" Type="http://schemas.openxmlformats.org/officeDocument/2006/relationships/hyperlink" Target="file:///C:\Users\Paolo\AppData\Local\Temp\home.php%3finf=dettaglio_new&amp;esperimento=APOLLO&amp;cap=MI&amp;sezsuf=PD" TargetMode="External"/><Relationship Id="rId14" Type="http://schemas.openxmlformats.org/officeDocument/2006/relationships/hyperlink" Target="file:///C:\Users\Paolo\AppData\Local\Temp\home.php%3finf=dettaglio_new&amp;esperimento=APOTEMA&amp;cap=INV&amp;sezsuf=PD" TargetMode="External"/><Relationship Id="rId22" Type="http://schemas.openxmlformats.org/officeDocument/2006/relationships/hyperlink" Target="file:///C:\Users\Paolo\AppData\Local\Temp\home.php%3finf=dettaglio_new&amp;esperimento=MITRA&amp;cap=MI&amp;sezsuf=PD" TargetMode="External"/><Relationship Id="rId27" Type="http://schemas.openxmlformats.org/officeDocument/2006/relationships/hyperlink" Target="file:///C:\Users\Paolo\AppData\Local\Temp\home.php%3finf=dettaglio_new&amp;esperimento=NEUTARGS&amp;cap=CON&amp;sezsuf=PD" TargetMode="External"/><Relationship Id="rId30" Type="http://schemas.openxmlformats.org/officeDocument/2006/relationships/hyperlink" Target="file:///C:\Users\Paolo\AppData\Local\Temp\home.php%3finf=dettaglio_new&amp;esperimento=NIRFE&amp;cap=CON&amp;sezsuf=PD" TargetMode="External"/><Relationship Id="rId35" Type="http://schemas.openxmlformats.org/officeDocument/2006/relationships/hyperlink" Target="file:///C:\Users\Paolo\AppData\Local\Temp\home.php%3finf=dettaglio_new&amp;esperimento=POLARIS&amp;cap=%25&amp;sezsuf=P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75080" y="332656"/>
            <a:ext cx="5831789" cy="1938992"/>
          </a:xfrm>
          <a:prstGeom prst="rect">
            <a:avLst/>
          </a:prstGeom>
          <a:noFill/>
        </p:spPr>
        <p:txBody>
          <a:bodyPr wrap="none" rtlCol="0">
            <a:spAutoFit/>
          </a:bodyPr>
          <a:lstStyle/>
          <a:p>
            <a:pPr algn="ctr"/>
            <a:r>
              <a:rPr lang="it-IT" sz="2400" b="1" dirty="0" smtClean="0"/>
              <a:t>Consiglio di Sezione</a:t>
            </a:r>
          </a:p>
          <a:p>
            <a:pPr algn="ctr"/>
            <a:r>
              <a:rPr lang="it-IT" sz="2400" b="1" dirty="0" smtClean="0"/>
              <a:t>12 dicembre 2012</a:t>
            </a:r>
          </a:p>
          <a:p>
            <a:pPr algn="ctr"/>
            <a:r>
              <a:rPr lang="it-IT" sz="2400" b="1" dirty="0" smtClean="0"/>
              <a:t>Relazione su aspetti salienti riunioni di CSN5</a:t>
            </a:r>
          </a:p>
          <a:p>
            <a:pPr algn="ctr"/>
            <a:r>
              <a:rPr lang="it-IT" sz="2400" b="1" dirty="0" smtClean="0"/>
              <a:t>Luglio/settembre/dicembre</a:t>
            </a:r>
          </a:p>
          <a:p>
            <a:pPr algn="ctr"/>
            <a:endParaRPr lang="it-IT" sz="2400" b="1" dirty="0"/>
          </a:p>
        </p:txBody>
      </p:sp>
      <p:sp>
        <p:nvSpPr>
          <p:cNvPr id="5" name="CasellaDiTesto 4"/>
          <p:cNvSpPr txBox="1"/>
          <p:nvPr/>
        </p:nvSpPr>
        <p:spPr>
          <a:xfrm>
            <a:off x="899592" y="2100912"/>
            <a:ext cx="7344816" cy="2985433"/>
          </a:xfrm>
          <a:prstGeom prst="rect">
            <a:avLst/>
          </a:prstGeom>
          <a:noFill/>
        </p:spPr>
        <p:txBody>
          <a:bodyPr wrap="square" rtlCol="0">
            <a:spAutoFit/>
          </a:bodyPr>
          <a:lstStyle/>
          <a:p>
            <a:pPr algn="ctr"/>
            <a:r>
              <a:rPr lang="it-IT" sz="2400" b="1" dirty="0" smtClean="0"/>
              <a:t>Vecchi problemi e riorganizzazione</a:t>
            </a:r>
          </a:p>
          <a:p>
            <a:pPr algn="ctr"/>
            <a:endParaRPr lang="it-IT" sz="2400" dirty="0" smtClean="0"/>
          </a:p>
          <a:p>
            <a:r>
              <a:rPr lang="it-IT" dirty="0" smtClean="0"/>
              <a:t>Troppe sigle accese (110 </a:t>
            </a:r>
            <a:r>
              <a:rPr lang="it-IT" dirty="0" smtClean="0">
                <a:sym typeface="Wingdings" pitchFamily="2" charset="2"/>
              </a:rPr>
              <a:t> 95) </a:t>
            </a:r>
            <a:r>
              <a:rPr lang="it-IT" dirty="0" smtClean="0"/>
              <a:t>a fronte di un </a:t>
            </a:r>
            <a:r>
              <a:rPr lang="it-IT" dirty="0" err="1" smtClean="0"/>
              <a:t>badget</a:t>
            </a:r>
            <a:r>
              <a:rPr lang="it-IT" dirty="0" smtClean="0"/>
              <a:t> in continua decrescita.</a:t>
            </a:r>
          </a:p>
          <a:p>
            <a:endParaRPr lang="it-IT" sz="800" dirty="0" smtClean="0"/>
          </a:p>
          <a:p>
            <a:r>
              <a:rPr lang="it-IT" dirty="0" smtClean="0"/>
              <a:t>Finanziamenti a pioggia</a:t>
            </a:r>
          </a:p>
          <a:p>
            <a:endParaRPr lang="it-IT" sz="800" dirty="0" smtClean="0"/>
          </a:p>
          <a:p>
            <a:r>
              <a:rPr lang="it-IT" dirty="0" smtClean="0"/>
              <a:t>Specificità del Gr5: ricerca tecnologica</a:t>
            </a:r>
          </a:p>
          <a:p>
            <a:endParaRPr lang="it-IT" sz="800" dirty="0" smtClean="0"/>
          </a:p>
          <a:p>
            <a:r>
              <a:rPr lang="it-IT" dirty="0" smtClean="0"/>
              <a:t>Necessità di rivolgersi ad altre fonti di finanziamento (UE)</a:t>
            </a:r>
          </a:p>
          <a:p>
            <a:endParaRPr lang="it-IT" sz="800" dirty="0" smtClean="0"/>
          </a:p>
          <a:p>
            <a:r>
              <a:rPr lang="it-IT" dirty="0" smtClean="0"/>
              <a:t>Necessaria una riorganizzazione della CSN5: </a:t>
            </a:r>
          </a:p>
          <a:p>
            <a:r>
              <a:rPr lang="it-IT" dirty="0" smtClean="0"/>
              <a:t>primariamente riduzione del numero di sigle finanziate</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9552" y="332656"/>
            <a:ext cx="7992888" cy="6093976"/>
          </a:xfrm>
          <a:prstGeom prst="rect">
            <a:avLst/>
          </a:prstGeom>
          <a:noFill/>
        </p:spPr>
        <p:txBody>
          <a:bodyPr wrap="square" rtlCol="0">
            <a:spAutoFit/>
          </a:bodyPr>
          <a:lstStyle/>
          <a:p>
            <a:pPr algn="ctr"/>
            <a:r>
              <a:rPr lang="it-IT" sz="2400" dirty="0" smtClean="0"/>
              <a:t>Organizzazione interna: </a:t>
            </a:r>
          </a:p>
          <a:p>
            <a:pPr algn="ctr"/>
            <a:endParaRPr lang="it-IT" dirty="0" smtClean="0"/>
          </a:p>
          <a:p>
            <a:r>
              <a:rPr lang="it-IT" sz="2400" dirty="0" smtClean="0"/>
              <a:t>favorire l’aggregazione di gruppi di ricerca </a:t>
            </a:r>
          </a:p>
          <a:p>
            <a:r>
              <a:rPr lang="it-IT" dirty="0" smtClean="0"/>
              <a:t>riunendo attività simili o complementari in WP in modo da ottimizzare il lavoro, lo scambio di idee e la collaborazione.</a:t>
            </a:r>
          </a:p>
          <a:p>
            <a:endParaRPr lang="it-IT" sz="800" dirty="0" smtClean="0"/>
          </a:p>
          <a:p>
            <a:r>
              <a:rPr lang="it-IT" sz="2400" dirty="0" smtClean="0"/>
              <a:t>Aumentare il livello di selezione</a:t>
            </a:r>
          </a:p>
          <a:p>
            <a:endParaRPr lang="it-IT" sz="800" dirty="0" smtClean="0"/>
          </a:p>
          <a:p>
            <a:r>
              <a:rPr lang="it-IT" sz="2400" dirty="0" smtClean="0"/>
              <a:t>Esperimenti con richiesta di prolungamento in DTZ  con finanziamento minimo.</a:t>
            </a:r>
          </a:p>
          <a:p>
            <a:endParaRPr lang="it-IT" sz="800" dirty="0" smtClean="0"/>
          </a:p>
          <a:p>
            <a:r>
              <a:rPr lang="it-IT" sz="2400" dirty="0" smtClean="0"/>
              <a:t>Abolite le sottocommissioni</a:t>
            </a:r>
          </a:p>
          <a:p>
            <a:r>
              <a:rPr lang="it-IT" sz="1600" dirty="0" smtClean="0"/>
              <a:t>Tutti gli esperimenti vanno discussi collegialmente con audizione in seduta plenaria</a:t>
            </a:r>
          </a:p>
          <a:p>
            <a:pPr algn="ctr"/>
            <a:r>
              <a:rPr lang="it-IT" sz="1600" dirty="0" smtClean="0"/>
              <a:t>RADEARTH, RATHIS, MURAY2, RDH, MTOMO, NETTUNO, TESLA, ELIMED, MITRA, SURFACES, INFN-DATING, SILENZIOCOSMICO, REDSOX, SL-FEMTOTERA, ICE-RAD, MOLOCH, NEUTARGS, 3L-2D, WADE, COOLBEAM, ODRI2D, ALLDIGITAL, DIGITHEL, NEXTARCH, MCS, CAPEN, ASIC-TRACE, NORCIA, PARIDE, SPONGE-BOL, BEAM4FUSION, ETRUSCO-GMES, SR2S-RD, sigle NTA</a:t>
            </a:r>
          </a:p>
          <a:p>
            <a:r>
              <a:rPr lang="it-IT" sz="1600" dirty="0" smtClean="0">
                <a:hlinkClick r:id="rId2"/>
              </a:rPr>
              <a:t>http://agenda.infn.it/categoryDisplay.py?categId=9</a:t>
            </a:r>
            <a:endParaRPr lang="it-IT" sz="1600" dirty="0" smtClean="0"/>
          </a:p>
          <a:p>
            <a:endParaRPr lang="it-IT" sz="800" dirty="0" smtClean="0"/>
          </a:p>
          <a:p>
            <a:endParaRPr lang="it-IT" sz="800" dirty="0" smtClean="0"/>
          </a:p>
          <a:p>
            <a:r>
              <a:rPr lang="it-IT" sz="2400" dirty="0" smtClean="0"/>
              <a:t>Cino </a:t>
            </a:r>
            <a:r>
              <a:rPr lang="it-IT" sz="2400" dirty="0" err="1" smtClean="0"/>
              <a:t>Matacotta</a:t>
            </a:r>
            <a:r>
              <a:rPr lang="it-IT" sz="2400" dirty="0" smtClean="0"/>
              <a:t> </a:t>
            </a:r>
          </a:p>
          <a:p>
            <a:endParaRPr lang="it-IT" sz="800" dirty="0" smtClean="0"/>
          </a:p>
          <a:p>
            <a:r>
              <a:rPr lang="it-IT" sz="2400" dirty="0" smtClean="0"/>
              <a:t>Nuove regole di finanziamento  per il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188640"/>
            <a:ext cx="7992888" cy="1169551"/>
          </a:xfrm>
          <a:prstGeom prst="rect">
            <a:avLst/>
          </a:prstGeom>
          <a:noFill/>
        </p:spPr>
        <p:txBody>
          <a:bodyPr wrap="square" rtlCol="0">
            <a:spAutoFit/>
          </a:bodyPr>
          <a:lstStyle/>
          <a:p>
            <a:pPr algn="ctr"/>
            <a:r>
              <a:rPr lang="it-IT" dirty="0" smtClean="0"/>
              <a:t>Bilancio 2013</a:t>
            </a:r>
          </a:p>
          <a:p>
            <a:pPr algn="ctr"/>
            <a:endParaRPr lang="it-IT" sz="800" dirty="0" smtClean="0"/>
          </a:p>
          <a:p>
            <a:pPr algn="ctr"/>
            <a:r>
              <a:rPr lang="it-IT" dirty="0" smtClean="0"/>
              <a:t>Esperimenti  94 + 15 NTA                     Finanziati  53 + 9 NTA</a:t>
            </a:r>
          </a:p>
          <a:p>
            <a:pPr algn="ctr"/>
            <a:endParaRPr lang="it-IT" sz="800" dirty="0" smtClean="0"/>
          </a:p>
          <a:p>
            <a:r>
              <a:rPr lang="it-IT" dirty="0" smtClean="0"/>
              <a:t>                      Richieste  9972 </a:t>
            </a:r>
            <a:r>
              <a:rPr lang="it-IT" dirty="0" err="1" smtClean="0"/>
              <a:t>k€</a:t>
            </a:r>
            <a:r>
              <a:rPr lang="it-IT" dirty="0" smtClean="0"/>
              <a:t> (2400 </a:t>
            </a:r>
            <a:r>
              <a:rPr lang="it-IT" dirty="0" err="1" smtClean="0"/>
              <a:t>k€</a:t>
            </a:r>
            <a:r>
              <a:rPr lang="it-IT" dirty="0" smtClean="0"/>
              <a:t>)                      4000k€ (1000k€) + 320 </a:t>
            </a:r>
            <a:r>
              <a:rPr lang="it-IT" dirty="0" err="1" smtClean="0"/>
              <a:t>k€</a:t>
            </a:r>
            <a:endParaRPr lang="it-IT" dirty="0" smtClean="0"/>
          </a:p>
        </p:txBody>
      </p:sp>
      <p:graphicFrame>
        <p:nvGraphicFramePr>
          <p:cNvPr id="6" name="Tabella 5"/>
          <p:cNvGraphicFramePr>
            <a:graphicFrameLocks noGrp="1"/>
          </p:cNvGraphicFramePr>
          <p:nvPr/>
        </p:nvGraphicFramePr>
        <p:xfrm>
          <a:off x="179512" y="1484784"/>
          <a:ext cx="8820478" cy="5157200"/>
        </p:xfrm>
        <a:graphic>
          <a:graphicData uri="http://schemas.openxmlformats.org/drawingml/2006/table">
            <a:tbl>
              <a:tblPr/>
              <a:tblGrid>
                <a:gridCol w="1639824"/>
                <a:gridCol w="614936"/>
                <a:gridCol w="666180"/>
                <a:gridCol w="672586"/>
                <a:gridCol w="538068"/>
                <a:gridCol w="538068"/>
                <a:gridCol w="614936"/>
                <a:gridCol w="614936"/>
                <a:gridCol w="538068"/>
                <a:gridCol w="538068"/>
                <a:gridCol w="614936"/>
                <a:gridCol w="614936"/>
                <a:gridCol w="614936"/>
              </a:tblGrid>
              <a:tr h="257860">
                <a:tc rowSpan="2">
                  <a:txBody>
                    <a:bodyPr/>
                    <a:lstStyle/>
                    <a:p>
                      <a:pPr algn="l" fontAlgn="b"/>
                      <a:r>
                        <a:rPr lang="it-IT" sz="1100" b="0" i="0" u="sng" strike="noStrike" dirty="0" err="1">
                          <a:solidFill>
                            <a:srgbClr val="0000FF"/>
                          </a:solidFill>
                          <a:latin typeface="Calibri"/>
                          <a:hlinkClick r:id="rId2" action="ppaction://hlinkfile"/>
                        </a:rPr>
                        <a:t>Esper</a:t>
                      </a:r>
                      <a:r>
                        <a:rPr lang="it-IT" sz="1100" b="0" i="0" u="sng" strike="noStrike" dirty="0">
                          <a:solidFill>
                            <a:srgbClr val="0000FF"/>
                          </a:solidFill>
                          <a:latin typeface="Calibri"/>
                          <a:hlinkClick r:id="rId2" action="ppaction://hlinkfile"/>
                        </a:rPr>
                        <a:t>. &amp; </a:t>
                      </a:r>
                      <a:r>
                        <a:rPr lang="it-IT" sz="1100" b="0" i="0" u="sng" strike="noStrike" dirty="0" err="1">
                          <a:solidFill>
                            <a:srgbClr val="0000FF"/>
                          </a:solidFill>
                          <a:latin typeface="Calibri"/>
                          <a:hlinkClick r:id="rId2" action="ppaction://hlinkfile"/>
                        </a:rPr>
                        <a:t>Suf</a:t>
                      </a:r>
                      <a:r>
                        <a:rPr lang="it-IT" sz="1100" b="0" i="0" u="sng" strike="noStrike" dirty="0">
                          <a:solidFill>
                            <a:srgbClr val="0000FF"/>
                          </a:solidFill>
                          <a:latin typeface="Calibri"/>
                          <a:hlinkClick r:id="rId2" action="ppaction://hlinkfile"/>
                        </a:rPr>
                        <a:t>.</a:t>
                      </a:r>
                      <a:endParaRPr lang="it-IT" sz="11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b"/>
                      <a:r>
                        <a:rPr lang="it-IT" sz="1100" b="0" i="0" u="sng" strike="noStrike">
                          <a:solidFill>
                            <a:srgbClr val="0000FF"/>
                          </a:solidFill>
                          <a:latin typeface="Calibri"/>
                          <a:hlinkClick r:id="rId3" action="ppaction://hlinkfile"/>
                        </a:rPr>
                        <a:t>MI </a:t>
                      </a:r>
                      <a:endParaRPr lang="it-IT" sz="1100" b="0" i="0" u="sng" strike="noStrike">
                        <a:solidFill>
                          <a:srgbClr val="0000FF"/>
                        </a:solidFill>
                        <a:latin typeface="Calibri"/>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l" fontAlgn="b"/>
                      <a:r>
                        <a:rPr lang="it-IT" sz="1100" b="0" i="0" u="sng" strike="noStrike">
                          <a:solidFill>
                            <a:srgbClr val="0000FF"/>
                          </a:solidFill>
                          <a:latin typeface="Calibri"/>
                          <a:hlinkClick r:id="rId4" action="ppaction://hlinkfile"/>
                        </a:rPr>
                        <a:t>CON </a:t>
                      </a:r>
                      <a:endParaRPr lang="it-IT" sz="1100" b="0" i="0" u="sng" strike="noStrike">
                        <a:solidFill>
                          <a:srgbClr val="0000FF"/>
                        </a:solidFill>
                        <a:latin typeface="Calibri"/>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l" fontAlgn="b"/>
                      <a:r>
                        <a:rPr lang="it-IT" sz="1100" b="0" i="0" u="sng" strike="noStrike">
                          <a:solidFill>
                            <a:srgbClr val="0000FF"/>
                          </a:solidFill>
                          <a:latin typeface="Calibri"/>
                          <a:hlinkClick r:id="rId5" action="ppaction://hlinkfile"/>
                        </a:rPr>
                        <a:t>MAN </a:t>
                      </a:r>
                      <a:endParaRPr lang="it-IT" sz="1100" b="0" i="0" u="sng" strike="noStrike">
                        <a:solidFill>
                          <a:srgbClr val="0000FF"/>
                        </a:solidFill>
                        <a:latin typeface="Calibri"/>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l" fontAlgn="b"/>
                      <a:r>
                        <a:rPr lang="it-IT" sz="1100" b="0" i="0" u="sng" strike="noStrike">
                          <a:solidFill>
                            <a:srgbClr val="0000FF"/>
                          </a:solidFill>
                          <a:latin typeface="Calibri"/>
                          <a:hlinkClick r:id="rId6" action="ppaction://hlinkfile"/>
                        </a:rPr>
                        <a:t>INV </a:t>
                      </a:r>
                      <a:endParaRPr lang="it-IT" sz="1100" b="0" i="0" u="sng" strike="noStrike">
                        <a:solidFill>
                          <a:srgbClr val="0000FF"/>
                        </a:solidFill>
                        <a:latin typeface="Calibri"/>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l" fontAlgn="b"/>
                      <a:r>
                        <a:rPr lang="it-IT" sz="1100" b="0" i="0" u="sng" strike="noStrike">
                          <a:solidFill>
                            <a:srgbClr val="0000FF"/>
                          </a:solidFill>
                          <a:latin typeface="Calibri"/>
                          <a:hlinkClick r:id="rId7" action="ppaction://hlinkfile"/>
                        </a:rPr>
                        <a:t>LIC-SW </a:t>
                      </a:r>
                      <a:endParaRPr lang="it-IT" sz="1100" b="0" i="0" u="sng" strike="noStrike">
                        <a:solidFill>
                          <a:srgbClr val="0000FF"/>
                        </a:solidFill>
                        <a:latin typeface="Calibri"/>
                      </a:endParaRP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l" fontAlgn="b"/>
                      <a:r>
                        <a:rPr lang="it-IT" sz="1100" b="0" i="0" u="none" strike="noStrike" dirty="0">
                          <a:solidFill>
                            <a:srgbClr val="000000"/>
                          </a:solidFill>
                          <a:latin typeface="Calibri"/>
                        </a:rPr>
                        <a:t>TOTALE</a:t>
                      </a:r>
                    </a:p>
                  </a:txBody>
                  <a:tcPr marL="0" marR="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r>
              <a:tr h="257860">
                <a:tc vMerge="1">
                  <a:txBody>
                    <a:bodyPr/>
                    <a:lstStyle/>
                    <a:p>
                      <a:endParaRPr lang="it-IT"/>
                    </a:p>
                  </a:txBody>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latin typeface="Calibri"/>
                        </a:rPr>
                        <a:t>Sj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latin typeface="Calibri"/>
                        </a:rPr>
                        <a:t>Sj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latin typeface="Calibri"/>
                        </a:rPr>
                        <a:t>Sj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latin typeface="Calibri"/>
                        </a:rPr>
                        <a:t>Sj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latin typeface="Calibri"/>
                        </a:rPr>
                        <a:t>Sj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700" b="0" i="0" u="none" strike="noStrike">
                          <a:solidFill>
                            <a:srgbClr val="000000"/>
                          </a:solidFill>
                          <a:latin typeface="Calibri"/>
                        </a:rPr>
                        <a:t>Sj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8" action="ppaction://hlinkfile"/>
                        </a:rPr>
                        <a:t>APOLLO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9" action="ppaction://hlinkfile"/>
                        </a:rPr>
                        <a:t>1.0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0" action="ppaction://hlinkfile"/>
                        </a:rPr>
                        <a:t>7.0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11" action="ppaction://hlinkfile"/>
                        </a:rPr>
                        <a:t>APOTEMA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12" action="ppaction://hlinkfile"/>
                        </a:rPr>
                        <a:t>0.5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2" action="ppaction://hlinkfile"/>
                        </a:rPr>
                        <a:t>1.0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3" action="ppaction://hlinkfile"/>
                        </a:rPr>
                        <a:t>8.0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4" action="ppaction://hlinkfile"/>
                        </a:rPr>
                        <a:t>0.0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it-IT" sz="11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7860">
                <a:tc rowSpan="2">
                  <a:txBody>
                    <a:bodyPr/>
                    <a:lstStyle/>
                    <a:p>
                      <a:pPr algn="l" fontAlgn="b"/>
                      <a:r>
                        <a:rPr lang="it-IT" sz="1100" b="0" i="0" u="sng" strike="noStrike">
                          <a:solidFill>
                            <a:srgbClr val="0000FF"/>
                          </a:solidFill>
                          <a:latin typeface="Calibri"/>
                          <a:hlinkClick r:id="rId15" action="ppaction://hlinkfile"/>
                        </a:rPr>
                        <a:t>HEPMARK2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16" action="ppaction://hlinkfile"/>
                        </a:rPr>
                        <a:t>0.0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6" action="ppaction://hlinkfile"/>
                        </a:rPr>
                        <a:t>0.0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7" action="ppaction://hlinkfile"/>
                        </a:rPr>
                        <a:t>0.0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17" action="ppaction://hlinkfile"/>
                        </a:rPr>
                        <a:t>9.0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7860">
                <a:tc rowSpan="2">
                  <a:txBody>
                    <a:bodyPr/>
                    <a:lstStyle/>
                    <a:p>
                      <a:pPr algn="l" fontAlgn="b"/>
                      <a:r>
                        <a:rPr lang="it-IT" sz="1100" b="0" i="0" u="sng" strike="noStrike">
                          <a:solidFill>
                            <a:srgbClr val="0000FF"/>
                          </a:solidFill>
                          <a:latin typeface="Calibri"/>
                          <a:hlinkClick r:id="rId18" action="ppaction://hlinkfile"/>
                        </a:rPr>
                        <a:t>LEPIX.DTZ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19" action="ppaction://hlinkfile"/>
                        </a:rPr>
                        <a:t>1.0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20" action="ppaction://hlinkfile"/>
                        </a:rPr>
                        <a:t>1.5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21" action="ppaction://hlinkfile"/>
                        </a:rPr>
                        <a:t>MITRA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22" action="ppaction://hlinkfile"/>
                        </a:rPr>
                        <a:t>0.5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23" action="ppaction://hlinkfile"/>
                        </a:rPr>
                        <a:t>4.5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24" action="ppaction://hlinkfile"/>
                        </a:rPr>
                        <a:t>5.0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25" action="ppaction://hlinkfile"/>
                        </a:rPr>
                        <a:t>NEUTARGS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26" action="ppaction://hlinkfile"/>
                        </a:rPr>
                        <a:t>4.5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27" action="ppaction://hlinkfile"/>
                        </a:rPr>
                        <a:t>5.0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28" action="ppaction://hlinkfile"/>
                        </a:rPr>
                        <a:t>NIRFE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61.0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29" action="ppaction://hlinkfile"/>
                        </a:rPr>
                        <a:t>2.0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30" action="ppaction://hlinkfile"/>
                        </a:rPr>
                        <a:t>37.5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39.5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31" action="ppaction://hlinkfile"/>
                        </a:rPr>
                        <a:t>NORMET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32" action="ppaction://hlinkfile"/>
                        </a:rPr>
                        <a:t>0.0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33" action="ppaction://hlinkfile"/>
                        </a:rPr>
                        <a:t>4.5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34" action="ppaction://hlinkfile"/>
                        </a:rPr>
                        <a:t>2.0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rowSpan="2">
                  <a:txBody>
                    <a:bodyPr/>
                    <a:lstStyle/>
                    <a:p>
                      <a:pPr algn="l" fontAlgn="b"/>
                      <a:r>
                        <a:rPr lang="it-IT" sz="1100" b="0" i="0" u="sng" strike="noStrike">
                          <a:solidFill>
                            <a:srgbClr val="0000FF"/>
                          </a:solidFill>
                          <a:latin typeface="Calibri"/>
                          <a:hlinkClick r:id="rId35" action="ppaction://hlinkfile"/>
                        </a:rPr>
                        <a:t>POLARIS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60">
                <a:tc vMerge="1">
                  <a:txBody>
                    <a:bodyPr/>
                    <a:lstStyle/>
                    <a:p>
                      <a:endParaRPr lang="it-IT"/>
                    </a:p>
                  </a:txBody>
                  <a:tcPr/>
                </a:tc>
                <a:tc>
                  <a:txBody>
                    <a:bodyPr/>
                    <a:lstStyle/>
                    <a:p>
                      <a:pPr algn="r" fontAlgn="b"/>
                      <a:r>
                        <a:rPr lang="it-IT" sz="1100" b="0" i="0" u="sng" strike="noStrike">
                          <a:solidFill>
                            <a:srgbClr val="0000FF"/>
                          </a:solidFill>
                          <a:latin typeface="Calibri"/>
                          <a:hlinkClick r:id="rId36" action="ppaction://hlinkfile"/>
                        </a:rPr>
                        <a:t>5.0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37" action="ppaction://hlinkfile"/>
                        </a:rPr>
                        <a:t>8.0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sng" strike="noStrike">
                          <a:solidFill>
                            <a:srgbClr val="0000FF"/>
                          </a:solidFill>
                          <a:latin typeface="Calibri"/>
                          <a:hlinkClick r:id="rId38" action="ppaction://hlinkfile"/>
                        </a:rPr>
                        <a:t>2.5 </a:t>
                      </a:r>
                      <a:endParaRPr lang="it-IT" sz="1100" b="0" i="0" u="sng" strike="noStrike">
                        <a:solidFill>
                          <a:srgbClr val="0000FF"/>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latin typeface="Calibri"/>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it-IT" sz="11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1115616" y="0"/>
            <a:ext cx="6574959" cy="4648373"/>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2490788" y="4631407"/>
            <a:ext cx="4162425" cy="885825"/>
          </a:xfrm>
          <a:prstGeom prst="rect">
            <a:avLst/>
          </a:prstGeom>
          <a:noFill/>
          <a:ln w="9525">
            <a:noFill/>
            <a:miter lim="800000"/>
            <a:headEnd/>
            <a:tailEnd/>
          </a:ln>
        </p:spPr>
      </p:pic>
      <p:sp>
        <p:nvSpPr>
          <p:cNvPr id="6" name="CasellaDiTesto 5"/>
          <p:cNvSpPr txBox="1"/>
          <p:nvPr/>
        </p:nvSpPr>
        <p:spPr>
          <a:xfrm>
            <a:off x="3491880" y="5877272"/>
            <a:ext cx="2076594" cy="369332"/>
          </a:xfrm>
          <a:prstGeom prst="rect">
            <a:avLst/>
          </a:prstGeom>
          <a:noFill/>
        </p:spPr>
        <p:txBody>
          <a:bodyPr wrap="none" rtlCol="0">
            <a:spAutoFit/>
          </a:bodyPr>
          <a:lstStyle/>
          <a:p>
            <a:r>
              <a:rPr lang="it-IT" b="1" dirty="0" smtClean="0"/>
              <a:t>5 </a:t>
            </a:r>
            <a:r>
              <a:rPr lang="it-IT" b="1" dirty="0" err="1" smtClean="0"/>
              <a:t>Working</a:t>
            </a:r>
            <a:r>
              <a:rPr lang="it-IT" b="1" dirty="0" smtClean="0"/>
              <a:t> </a:t>
            </a:r>
            <a:r>
              <a:rPr lang="it-IT" b="1" dirty="0" err="1" smtClean="0"/>
              <a:t>Packages</a:t>
            </a:r>
            <a:endParaRPr lang="it-IT" b="1" dirty="0"/>
          </a:p>
        </p:txBody>
      </p:sp>
      <p:sp>
        <p:nvSpPr>
          <p:cNvPr id="5" name="CasellaDiTesto 4"/>
          <p:cNvSpPr txBox="1"/>
          <p:nvPr/>
        </p:nvSpPr>
        <p:spPr>
          <a:xfrm>
            <a:off x="3923928" y="3861048"/>
            <a:ext cx="4687373" cy="830997"/>
          </a:xfrm>
          <a:prstGeom prst="rect">
            <a:avLst/>
          </a:prstGeom>
          <a:noFill/>
        </p:spPr>
        <p:txBody>
          <a:bodyPr wrap="none" rtlCol="0">
            <a:spAutoFit/>
          </a:bodyPr>
          <a:lstStyle/>
          <a:p>
            <a:r>
              <a:rPr lang="it-IT" sz="4800" b="1" dirty="0" smtClean="0">
                <a:solidFill>
                  <a:srgbClr val="FF0000"/>
                </a:solidFill>
              </a:rPr>
              <a:t>NON APPROVATO</a:t>
            </a:r>
            <a:endParaRPr lang="it-IT" sz="48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1115616" y="0"/>
            <a:ext cx="6876256" cy="4861385"/>
          </a:xfrm>
          <a:prstGeom prst="rect">
            <a:avLst/>
          </a:prstGeom>
          <a:noFill/>
          <a:ln w="9525">
            <a:noFill/>
            <a:miter lim="800000"/>
            <a:headEnd/>
            <a:tailEnd/>
          </a:ln>
        </p:spPr>
      </p:pic>
      <p:sp>
        <p:nvSpPr>
          <p:cNvPr id="5" name="CasellaDiTesto 4"/>
          <p:cNvSpPr txBox="1"/>
          <p:nvPr/>
        </p:nvSpPr>
        <p:spPr>
          <a:xfrm>
            <a:off x="3503518" y="4149080"/>
            <a:ext cx="2076594" cy="369332"/>
          </a:xfrm>
          <a:prstGeom prst="rect">
            <a:avLst/>
          </a:prstGeom>
          <a:noFill/>
        </p:spPr>
        <p:txBody>
          <a:bodyPr wrap="none" rtlCol="0">
            <a:spAutoFit/>
          </a:bodyPr>
          <a:lstStyle/>
          <a:p>
            <a:r>
              <a:rPr lang="it-IT" b="1" dirty="0" smtClean="0"/>
              <a:t>8 </a:t>
            </a:r>
            <a:r>
              <a:rPr lang="it-IT" b="1" dirty="0" err="1" smtClean="0"/>
              <a:t>Working</a:t>
            </a:r>
            <a:r>
              <a:rPr lang="it-IT" b="1" dirty="0" smtClean="0"/>
              <a:t> </a:t>
            </a:r>
            <a:r>
              <a:rPr lang="it-IT" b="1" dirty="0" err="1" smtClean="0"/>
              <a:t>Packages</a:t>
            </a:r>
            <a:endParaRPr lang="it-IT" b="1" dirty="0"/>
          </a:p>
        </p:txBody>
      </p:sp>
      <p:sp>
        <p:nvSpPr>
          <p:cNvPr id="4" name="CasellaDiTesto 3"/>
          <p:cNvSpPr txBox="1"/>
          <p:nvPr/>
        </p:nvSpPr>
        <p:spPr>
          <a:xfrm>
            <a:off x="2843808" y="4653136"/>
            <a:ext cx="3320011" cy="1569660"/>
          </a:xfrm>
          <a:prstGeom prst="rect">
            <a:avLst/>
          </a:prstGeom>
          <a:noFill/>
        </p:spPr>
        <p:txBody>
          <a:bodyPr wrap="none" rtlCol="0">
            <a:spAutoFit/>
          </a:bodyPr>
          <a:lstStyle/>
          <a:p>
            <a:pPr algn="ctr"/>
            <a:r>
              <a:rPr lang="it-IT" sz="4800" b="1" dirty="0" smtClean="0">
                <a:solidFill>
                  <a:srgbClr val="FF0000"/>
                </a:solidFill>
              </a:rPr>
              <a:t>APPROVATO</a:t>
            </a:r>
          </a:p>
          <a:p>
            <a:pPr algn="ctr"/>
            <a:r>
              <a:rPr lang="it-IT" sz="4800" b="1" dirty="0" smtClean="0">
                <a:solidFill>
                  <a:srgbClr val="FF0000"/>
                </a:solidFill>
              </a:rPr>
              <a:t>in parte</a:t>
            </a:r>
            <a:endParaRPr lang="it-IT" sz="48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9552" y="1124744"/>
            <a:ext cx="7992888" cy="3139321"/>
          </a:xfrm>
          <a:prstGeom prst="rect">
            <a:avLst/>
          </a:prstGeom>
          <a:noFill/>
        </p:spPr>
        <p:txBody>
          <a:bodyPr wrap="square" rtlCol="0">
            <a:spAutoFit/>
          </a:bodyPr>
          <a:lstStyle/>
          <a:p>
            <a:pPr algn="ctr"/>
            <a:r>
              <a:rPr lang="it-IT" dirty="0" smtClean="0"/>
              <a:t>Documento del 19/20 giugno: </a:t>
            </a:r>
          </a:p>
          <a:p>
            <a:pPr algn="ctr"/>
            <a:r>
              <a:rPr lang="it-IT" dirty="0" smtClean="0"/>
              <a:t>Nuove regole di finanziamento  per il 2014:</a:t>
            </a:r>
          </a:p>
          <a:p>
            <a:endParaRPr lang="it-IT" dirty="0" smtClean="0"/>
          </a:p>
          <a:p>
            <a:r>
              <a:rPr lang="it-IT" dirty="0" smtClean="0"/>
              <a:t>Cercare di favorire (attirare e stimolare) i giovani </a:t>
            </a:r>
          </a:p>
          <a:p>
            <a:endParaRPr lang="it-IT" dirty="0" smtClean="0"/>
          </a:p>
          <a:p>
            <a:r>
              <a:rPr lang="it-IT" dirty="0" smtClean="0"/>
              <a:t>Favorire eventuali “start-up” in previsione di successive future richieste alla UE</a:t>
            </a:r>
          </a:p>
          <a:p>
            <a:endParaRPr lang="it-IT" dirty="0" smtClean="0"/>
          </a:p>
          <a:p>
            <a:r>
              <a:rPr lang="it-IT" dirty="0" smtClean="0"/>
              <a:t>Salvaguardare iniziative di gruppi individuali di “eccellenza” o per lo meno meritevoli di attenzione.</a:t>
            </a:r>
          </a:p>
          <a:p>
            <a:endParaRPr lang="it-IT" dirty="0" smtClean="0"/>
          </a:p>
          <a:p>
            <a:r>
              <a:rPr lang="it-IT" dirty="0" smtClean="0"/>
              <a:t>FIRB e CALL + “ </a:t>
            </a:r>
            <a:r>
              <a:rPr lang="it-IT" dirty="0" err="1" smtClean="0"/>
              <a:t>bottom</a:t>
            </a:r>
            <a:r>
              <a:rPr lang="it-IT" dirty="0" smtClean="0"/>
              <a:t> up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332656"/>
            <a:ext cx="8568952" cy="6063198"/>
          </a:xfrm>
          <a:prstGeom prst="rect">
            <a:avLst/>
          </a:prstGeom>
          <a:noFill/>
        </p:spPr>
        <p:txBody>
          <a:bodyPr wrap="square" rtlCol="0">
            <a:spAutoFit/>
          </a:bodyPr>
          <a:lstStyle/>
          <a:p>
            <a:pPr algn="ctr"/>
            <a:r>
              <a:rPr lang="it-IT" sz="2400" b="1" dirty="0" smtClean="0"/>
              <a:t>FIRB</a:t>
            </a:r>
          </a:p>
          <a:p>
            <a:pPr algn="ctr"/>
            <a:r>
              <a:rPr lang="it-IT" sz="1400" dirty="0" smtClean="0"/>
              <a:t>Bozza presentata entro la fine di luglio alla Giunta</a:t>
            </a:r>
          </a:p>
          <a:p>
            <a:pPr algn="ctr"/>
            <a:endParaRPr lang="it-IT" dirty="0" smtClean="0"/>
          </a:p>
          <a:p>
            <a:r>
              <a:rPr lang="it-IT" dirty="0" smtClean="0"/>
              <a:t>Punti salienti:</a:t>
            </a:r>
          </a:p>
          <a:p>
            <a:r>
              <a:rPr lang="it-IT" dirty="0" smtClean="0"/>
              <a:t>3 progetti di ricerca finanziati</a:t>
            </a:r>
          </a:p>
          <a:p>
            <a:endParaRPr lang="it-IT" sz="800" dirty="0" smtClean="0"/>
          </a:p>
          <a:p>
            <a:r>
              <a:rPr lang="it-IT" dirty="0" smtClean="0"/>
              <a:t>Progetti di ricerca di durata biennale per giovani</a:t>
            </a:r>
          </a:p>
          <a:p>
            <a:endParaRPr lang="it-IT" sz="800" dirty="0" smtClean="0"/>
          </a:p>
          <a:p>
            <a:r>
              <a:rPr lang="it-IT" dirty="0" smtClean="0"/>
              <a:t>Importo da 50k€ a 80k€ annui + assegno biennale (ex art 23/36) o contratto a tempo determinato durata biennale</a:t>
            </a:r>
          </a:p>
          <a:p>
            <a:endParaRPr lang="it-IT" sz="800" dirty="0" smtClean="0"/>
          </a:p>
          <a:p>
            <a:r>
              <a:rPr lang="it-IT" dirty="0" smtClean="0"/>
              <a:t>Tematiche aperte a tutte le linee di </a:t>
            </a:r>
            <a:r>
              <a:rPr lang="it-IT" dirty="0" smtClean="0"/>
              <a:t>ricerca </a:t>
            </a:r>
            <a:r>
              <a:rPr lang="it-IT" dirty="0" smtClean="0"/>
              <a:t>della CSN5</a:t>
            </a:r>
          </a:p>
          <a:p>
            <a:endParaRPr lang="it-IT" sz="800" dirty="0" smtClean="0"/>
          </a:p>
          <a:p>
            <a:r>
              <a:rPr lang="it-IT" dirty="0" smtClean="0"/>
              <a:t>Tempistica  Inizio presa di servizio a gennaio anno successivo, come sigla CSN5 e </a:t>
            </a:r>
            <a:r>
              <a:rPr lang="it-IT" dirty="0" err="1" smtClean="0"/>
              <a:t>referee</a:t>
            </a:r>
            <a:r>
              <a:rPr lang="it-IT" dirty="0" smtClean="0"/>
              <a:t> scientifici della Comm. </a:t>
            </a:r>
            <a:r>
              <a:rPr lang="it-IT" sz="1400" dirty="0" smtClean="0"/>
              <a:t>Presentazione domande, valutazione progetti, definizione vincitori entro i tempi di chiusura dei preventivi per l’anno successivo.</a:t>
            </a:r>
          </a:p>
          <a:p>
            <a:endParaRPr lang="it-IT" sz="800" dirty="0" smtClean="0"/>
          </a:p>
          <a:p>
            <a:r>
              <a:rPr lang="it-IT" dirty="0" smtClean="0"/>
              <a:t>Requisiti: giovani non strutturati o con contratti a </a:t>
            </a:r>
            <a:r>
              <a:rPr lang="it-IT" dirty="0" err="1" smtClean="0"/>
              <a:t>t.d.</a:t>
            </a:r>
            <a:r>
              <a:rPr lang="it-IT" dirty="0" smtClean="0"/>
              <a:t> – dottorato di ricerca o scuola di specializzazione da non più di 10 anni. </a:t>
            </a:r>
          </a:p>
          <a:p>
            <a:r>
              <a:rPr lang="it-IT" dirty="0" smtClean="0"/>
              <a:t>Partecipanti con età &lt; 45 anni tutti della </a:t>
            </a:r>
            <a:r>
              <a:rPr lang="it-IT" dirty="0" smtClean="0"/>
              <a:t>stessa </a:t>
            </a:r>
            <a:r>
              <a:rPr lang="it-IT" dirty="0" smtClean="0"/>
              <a:t>Sezione del proponente. Impegno 100% del proponente, variabile per gli altri.</a:t>
            </a:r>
          </a:p>
          <a:p>
            <a:r>
              <a:rPr lang="it-IT" dirty="0" smtClean="0"/>
              <a:t>Al </a:t>
            </a:r>
            <a:r>
              <a:rPr lang="it-IT" dirty="0" err="1" smtClean="0"/>
              <a:t>max</a:t>
            </a:r>
            <a:r>
              <a:rPr lang="it-IT" dirty="0" smtClean="0"/>
              <a:t> 2 altre strutture.</a:t>
            </a:r>
          </a:p>
          <a:p>
            <a:endParaRPr lang="it-IT" sz="800" dirty="0" smtClean="0"/>
          </a:p>
          <a:p>
            <a:r>
              <a:rPr lang="it-IT" dirty="0" smtClean="0"/>
              <a:t>Valutazione : 5 </a:t>
            </a:r>
            <a:r>
              <a:rPr lang="it-IT" dirty="0" err="1" smtClean="0"/>
              <a:t>referees</a:t>
            </a:r>
            <a:r>
              <a:rPr lang="it-IT" dirty="0" smtClean="0"/>
              <a:t> esterni o CSN5 in plenaria. / </a:t>
            </a:r>
            <a:r>
              <a:rPr lang="it-IT" dirty="0" err="1" smtClean="0"/>
              <a:t>Innovatività</a:t>
            </a:r>
            <a:r>
              <a:rPr lang="it-IT" dirty="0" smtClean="0"/>
              <a:t>, originalità, qualificazione </a:t>
            </a:r>
            <a:r>
              <a:rPr lang="it-IT" dirty="0" err="1" smtClean="0"/>
              <a:t>scientifica…</a:t>
            </a:r>
            <a:r>
              <a:rPr lang="it-IT"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9552" y="332656"/>
            <a:ext cx="7992888" cy="6401753"/>
          </a:xfrm>
          <a:prstGeom prst="rect">
            <a:avLst/>
          </a:prstGeom>
          <a:noFill/>
        </p:spPr>
        <p:txBody>
          <a:bodyPr wrap="square" rtlCol="0">
            <a:spAutoFit/>
          </a:bodyPr>
          <a:lstStyle/>
          <a:p>
            <a:pPr algn="ctr"/>
            <a:r>
              <a:rPr lang="it-IT" sz="2400" b="1" dirty="0" smtClean="0"/>
              <a:t>CALL (chiamate)</a:t>
            </a:r>
          </a:p>
          <a:p>
            <a:r>
              <a:rPr lang="it-IT" sz="1600" dirty="0" smtClean="0"/>
              <a:t>Nell’ambito di un processo di revisione dei meccanismi di programmazione scientifica, la CSN5 decide di adottare, </a:t>
            </a:r>
            <a:r>
              <a:rPr lang="it-IT" sz="1600" b="1" dirty="0" smtClean="0"/>
              <a:t>a partire dai preventivi di esperimento 2014</a:t>
            </a:r>
            <a:r>
              <a:rPr lang="it-IT" sz="1600" dirty="0" smtClean="0"/>
              <a:t>, un meccanismo di </a:t>
            </a:r>
            <a:r>
              <a:rPr lang="it-IT" sz="1600" b="1" dirty="0" smtClean="0"/>
              <a:t>finanziamento misto </a:t>
            </a:r>
            <a:r>
              <a:rPr lang="it-IT" sz="1600" dirty="0" smtClean="0"/>
              <a:t>delle </a:t>
            </a:r>
            <a:r>
              <a:rPr lang="it-IT" sz="1600" dirty="0" err="1" smtClean="0"/>
              <a:t>attivita’</a:t>
            </a:r>
            <a:r>
              <a:rPr lang="it-IT" sz="1600" dirty="0" smtClean="0"/>
              <a:t> di ricerca, in cui indicativamente </a:t>
            </a:r>
          </a:p>
          <a:p>
            <a:r>
              <a:rPr lang="it-IT" sz="1600" b="1" dirty="0" smtClean="0"/>
              <a:t>il 60% delle assegnazioni </a:t>
            </a:r>
            <a:r>
              <a:rPr lang="it-IT" sz="1600" b="1" dirty="0" err="1" smtClean="0"/>
              <a:t>verra’</a:t>
            </a:r>
            <a:r>
              <a:rPr lang="it-IT" sz="1600" b="1" dirty="0" smtClean="0"/>
              <a:t> erogato tramite </a:t>
            </a:r>
            <a:r>
              <a:rPr lang="it-IT" sz="1600" b="1" dirty="0" err="1" smtClean="0"/>
              <a:t>call</a:t>
            </a:r>
            <a:endParaRPr lang="it-IT" sz="1600" b="1" dirty="0" smtClean="0"/>
          </a:p>
          <a:p>
            <a:r>
              <a:rPr lang="it-IT" sz="1600" b="1" dirty="0" smtClean="0"/>
              <a:t>il restante 40% su iniziative di tipo “</a:t>
            </a:r>
            <a:r>
              <a:rPr lang="it-IT" sz="1600" b="1" dirty="0" err="1" smtClean="0"/>
              <a:t>bottom-up</a:t>
            </a:r>
            <a:r>
              <a:rPr lang="it-IT" sz="1600" b="1" dirty="0" smtClean="0"/>
              <a:t>”.</a:t>
            </a:r>
          </a:p>
          <a:p>
            <a:endParaRPr lang="it-IT" sz="1600" dirty="0" smtClean="0"/>
          </a:p>
          <a:p>
            <a:r>
              <a:rPr lang="it-IT" sz="1600" b="1" dirty="0" smtClean="0"/>
              <a:t>Il numero di progetti </a:t>
            </a:r>
            <a:r>
              <a:rPr lang="it-IT" sz="1600" dirty="0" smtClean="0"/>
              <a:t>complessivamente finanziato deve essere sostanzialmente ridotto rispetto a quello attuale tendendo a circa </a:t>
            </a:r>
            <a:r>
              <a:rPr lang="it-IT" sz="1600" b="1" dirty="0" smtClean="0"/>
              <a:t>40 – 50 sigle</a:t>
            </a:r>
            <a:r>
              <a:rPr lang="it-IT" sz="1600" dirty="0" smtClean="0"/>
              <a:t>.  Particolare attenzione verrà messa nella discussione delle nuove proposte 2013, cosi come nella verifica delle sigle attive, per tendere alla realizzazione di questo obiettivo.</a:t>
            </a:r>
          </a:p>
          <a:p>
            <a:endParaRPr lang="it-IT" sz="1600" dirty="0" smtClean="0"/>
          </a:p>
          <a:p>
            <a:r>
              <a:rPr lang="it-IT" sz="1400" b="1" dirty="0" smtClean="0"/>
              <a:t>Le </a:t>
            </a:r>
            <a:r>
              <a:rPr lang="it-IT" sz="1400" b="1" dirty="0" err="1" smtClean="0"/>
              <a:t>call</a:t>
            </a:r>
            <a:r>
              <a:rPr lang="it-IT" sz="1400" b="1" dirty="0" smtClean="0"/>
              <a:t> si indirizzano a progetti di ricerca che pur nei limiti di budget della CSN5, abbiano un respiro confrontabile con quello tipico di progetti MIUR o EU. Il </a:t>
            </a:r>
            <a:r>
              <a:rPr lang="it-IT" sz="1400" b="1" dirty="0" err="1" smtClean="0"/>
              <a:t>bottom-up</a:t>
            </a:r>
            <a:r>
              <a:rPr lang="it-IT" sz="1400" b="1" dirty="0" smtClean="0"/>
              <a:t> si indirizza principalmente verso progetti di dimensioni </a:t>
            </a:r>
            <a:r>
              <a:rPr lang="it-IT" sz="1400" b="1" dirty="0" err="1" smtClean="0"/>
              <a:t>piu’</a:t>
            </a:r>
            <a:r>
              <a:rPr lang="it-IT" sz="1400" b="1" dirty="0" smtClean="0"/>
              <a:t> limitate, sia come impegno economico sia come numero di partecipanti</a:t>
            </a:r>
            <a:r>
              <a:rPr lang="it-IT" sz="1400" dirty="0" smtClean="0"/>
              <a:t>. </a:t>
            </a:r>
          </a:p>
          <a:p>
            <a:r>
              <a:rPr lang="it-IT" sz="1400" dirty="0" smtClean="0"/>
              <a:t>La definizione delle </a:t>
            </a:r>
            <a:r>
              <a:rPr lang="it-IT" sz="1400" dirty="0" err="1" smtClean="0"/>
              <a:t>call</a:t>
            </a:r>
            <a:r>
              <a:rPr lang="it-IT" sz="1400" dirty="0" smtClean="0"/>
              <a:t> </a:t>
            </a:r>
            <a:r>
              <a:rPr lang="it-IT" sz="1400" dirty="0" err="1" smtClean="0"/>
              <a:t>prevedera’</a:t>
            </a:r>
            <a:r>
              <a:rPr lang="it-IT" sz="1400" dirty="0" smtClean="0"/>
              <a:t>:</a:t>
            </a:r>
          </a:p>
          <a:p>
            <a:pPr lvl="0"/>
            <a:r>
              <a:rPr lang="it-IT" sz="1400" dirty="0" smtClean="0"/>
              <a:t>numero di </a:t>
            </a:r>
            <a:r>
              <a:rPr lang="it-IT" sz="1400" dirty="0" err="1" smtClean="0"/>
              <a:t>unita’</a:t>
            </a:r>
            <a:r>
              <a:rPr lang="it-IT" sz="1400" dirty="0" smtClean="0"/>
              <a:t> partecipanti;</a:t>
            </a:r>
          </a:p>
          <a:p>
            <a:pPr lvl="0"/>
            <a:r>
              <a:rPr lang="it-IT" sz="1400" dirty="0" smtClean="0"/>
              <a:t>durata;</a:t>
            </a:r>
          </a:p>
          <a:p>
            <a:pPr lvl="0"/>
            <a:r>
              <a:rPr lang="it-IT" sz="1400" dirty="0" smtClean="0"/>
              <a:t>meccanismo di </a:t>
            </a:r>
            <a:r>
              <a:rPr lang="it-IT" sz="1400" dirty="0" err="1" smtClean="0"/>
              <a:t>audit</a:t>
            </a:r>
            <a:r>
              <a:rPr lang="it-IT" sz="1400" dirty="0" smtClean="0"/>
              <a:t> e verifica;</a:t>
            </a:r>
          </a:p>
          <a:p>
            <a:pPr lvl="0"/>
            <a:r>
              <a:rPr lang="it-IT" sz="1400" dirty="0" smtClean="0"/>
              <a:t>eventuale partecipazione di istituzioni esterne(nazionali e/o  internazionali);</a:t>
            </a:r>
          </a:p>
          <a:p>
            <a:pPr lvl="0"/>
            <a:r>
              <a:rPr lang="it-IT" sz="1400" dirty="0" smtClean="0"/>
              <a:t>eventuale partecipazione di ditte e partenariato industriale;</a:t>
            </a:r>
          </a:p>
          <a:p>
            <a:pPr lvl="0"/>
            <a:r>
              <a:rPr lang="it-IT" sz="1400" dirty="0" smtClean="0"/>
              <a:t> budget;</a:t>
            </a:r>
          </a:p>
          <a:p>
            <a:pPr lvl="0"/>
            <a:r>
              <a:rPr lang="it-IT" sz="1400" dirty="0" err="1" smtClean="0"/>
              <a:t>affinita’</a:t>
            </a:r>
            <a:r>
              <a:rPr lang="it-IT" sz="1400" dirty="0" smtClean="0"/>
              <a:t> con i temi H2020. </a:t>
            </a:r>
          </a:p>
          <a:p>
            <a:r>
              <a:rPr lang="it-IT" sz="1400" b="1" dirty="0" smtClean="0"/>
              <a:t>I temi delle </a:t>
            </a:r>
            <a:r>
              <a:rPr lang="it-IT" sz="1400" b="1" dirty="0" err="1" smtClean="0"/>
              <a:t>call</a:t>
            </a:r>
            <a:r>
              <a:rPr lang="it-IT" sz="1400" b="1" dirty="0" smtClean="0"/>
              <a:t> saranno da ricercarsi, oltre che in tutte le linee tematiche istituzionali della CSN 5, anche in base ai programmi scientifici finanziati dalla EU (nei suoi vari meccanismi di finanziamento della ricerca), nella </a:t>
            </a:r>
            <a:r>
              <a:rPr lang="it-IT" sz="1400" b="1" dirty="0" err="1" smtClean="0"/>
              <a:t>attivita’</a:t>
            </a:r>
            <a:r>
              <a:rPr lang="it-IT" sz="1400" b="1" dirty="0" smtClean="0"/>
              <a:t> INFN di interesse di altre CCSSNN,  nei progetti MIUR, PON, POR, e altre principali agenzie di finanziamento della ricerca.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95536" y="1167130"/>
            <a:ext cx="8352928" cy="4770537"/>
          </a:xfrm>
          <a:prstGeom prst="rect">
            <a:avLst/>
          </a:prstGeom>
          <a:noFill/>
        </p:spPr>
        <p:txBody>
          <a:bodyPr wrap="square" rtlCol="0">
            <a:spAutoFit/>
          </a:bodyPr>
          <a:lstStyle/>
          <a:p>
            <a:pPr algn="ctr"/>
            <a:r>
              <a:rPr lang="en-US" sz="1600" dirty="0" err="1" smtClean="0"/>
              <a:t>Alcuni</a:t>
            </a:r>
            <a:r>
              <a:rPr lang="en-US" sz="1600" dirty="0" smtClean="0"/>
              <a:t> </a:t>
            </a:r>
            <a:r>
              <a:rPr lang="en-US" sz="1600" dirty="0" err="1" smtClean="0"/>
              <a:t>punti</a:t>
            </a:r>
            <a:r>
              <a:rPr lang="en-US" sz="1600" dirty="0" smtClean="0"/>
              <a:t> </a:t>
            </a:r>
            <a:r>
              <a:rPr lang="en-US" sz="1600" dirty="0" err="1" smtClean="0"/>
              <a:t>importanti</a:t>
            </a:r>
            <a:r>
              <a:rPr lang="en-US" sz="1600" dirty="0" smtClean="0"/>
              <a:t> </a:t>
            </a:r>
            <a:r>
              <a:rPr lang="en-US" sz="1600" dirty="0" err="1" smtClean="0"/>
              <a:t>sulle</a:t>
            </a:r>
            <a:r>
              <a:rPr lang="en-US" sz="1600" dirty="0" smtClean="0"/>
              <a:t> call</a:t>
            </a:r>
            <a:endParaRPr lang="it-IT" sz="1600" dirty="0" smtClean="0"/>
          </a:p>
          <a:p>
            <a:endParaRPr lang="it-IT" sz="1600" dirty="0" smtClean="0"/>
          </a:p>
          <a:p>
            <a:r>
              <a:rPr lang="it-IT" sz="1600" dirty="0" smtClean="0"/>
              <a:t>Bandite entro il 31 marzo 2013 </a:t>
            </a:r>
          </a:p>
          <a:p>
            <a:endParaRPr lang="it-IT" sz="1600" dirty="0" smtClean="0"/>
          </a:p>
          <a:p>
            <a:r>
              <a:rPr lang="it-IT" sz="1600" dirty="0" smtClean="0"/>
              <a:t>In questa prima fase di partenza del meccanismo, i temi saranno sufficientemente generici, ma la commissione comunque </a:t>
            </a:r>
            <a:r>
              <a:rPr lang="it-IT" sz="1600" dirty="0" err="1" smtClean="0"/>
              <a:t>utilizzera’</a:t>
            </a:r>
            <a:r>
              <a:rPr lang="it-IT" sz="1600" dirty="0" smtClean="0"/>
              <a:t> le </a:t>
            </a:r>
            <a:r>
              <a:rPr lang="it-IT" sz="1600" dirty="0" err="1" smtClean="0"/>
              <a:t>call</a:t>
            </a:r>
            <a:r>
              <a:rPr lang="it-IT" sz="1600" dirty="0" smtClean="0"/>
              <a:t> per indirizzare la ricerca su temi ritenuti importanti/strategici. Nuovi campi (NTA) o settori falcidiati a settembre radiobiologia)</a:t>
            </a:r>
          </a:p>
          <a:p>
            <a:endParaRPr lang="it-IT" sz="1600" dirty="0" smtClean="0"/>
          </a:p>
          <a:p>
            <a:r>
              <a:rPr lang="it-IT" sz="1600" dirty="0" smtClean="0"/>
              <a:t>Non mettere paletti è importante, ma la gente è in gado di presentare proposte a largo respiro?</a:t>
            </a:r>
          </a:p>
          <a:p>
            <a:endParaRPr lang="it-IT" sz="1600" dirty="0" smtClean="0"/>
          </a:p>
          <a:p>
            <a:r>
              <a:rPr lang="it-IT" sz="1600" dirty="0" smtClean="0"/>
              <a:t>Punti qualificanti: premiare le proposte migliori (favorire l’eccellenza) e far si che sia il tema scientifico a guidare e favorire l’aggregazione dei gruppi di ricerca.</a:t>
            </a:r>
          </a:p>
          <a:p>
            <a:endParaRPr lang="it-IT" sz="1600" dirty="0" smtClean="0"/>
          </a:p>
          <a:p>
            <a:r>
              <a:rPr lang="it-IT" sz="1600" dirty="0" smtClean="0"/>
              <a:t>Il fatto che ci siano proposte (anche extra </a:t>
            </a:r>
            <a:r>
              <a:rPr lang="it-IT" sz="1600" dirty="0" err="1" smtClean="0"/>
              <a:t>call</a:t>
            </a:r>
            <a:r>
              <a:rPr lang="it-IT" sz="1600" dirty="0" smtClean="0"/>
              <a:t>) di dimensioni anche relativamente grandi non e’ necessariamente un problema. </a:t>
            </a:r>
          </a:p>
          <a:p>
            <a:endParaRPr lang="it-IT" sz="1600" dirty="0" smtClean="0"/>
          </a:p>
          <a:p>
            <a:r>
              <a:rPr lang="it-IT" sz="1600" dirty="0" smtClean="0"/>
              <a:t>Con riferimento ai punti precedenti, sembra sensato iniziare gradualmente l’esperimento, per esempio individuare 1-2 aree da sottoporre a questo test, la </a:t>
            </a:r>
            <a:r>
              <a:rPr lang="it-IT" sz="1600" dirty="0" err="1" smtClean="0"/>
              <a:t>commssione</a:t>
            </a:r>
            <a:r>
              <a:rPr lang="it-IT" sz="1600" dirty="0" smtClean="0"/>
              <a:t> deve avere la </a:t>
            </a:r>
            <a:r>
              <a:rPr lang="it-IT" sz="1600" dirty="0" err="1" smtClean="0"/>
              <a:t>flessibilita’</a:t>
            </a:r>
            <a:r>
              <a:rPr lang="it-IT" sz="1600" dirty="0" smtClean="0"/>
              <a:t> di decidere volta per volta.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1020</Words>
  <Application>Microsoft Office PowerPoint</Application>
  <PresentationFormat>Presentazione su schermo (4:3)</PresentationFormat>
  <Paragraphs>347</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Paolo</dc:creator>
  <cp:lastModifiedBy>Paolo</cp:lastModifiedBy>
  <cp:revision>22</cp:revision>
  <dcterms:created xsi:type="dcterms:W3CDTF">2012-12-10T13:37:26Z</dcterms:created>
  <dcterms:modified xsi:type="dcterms:W3CDTF">2012-12-12T16:10:23Z</dcterms:modified>
</cp:coreProperties>
</file>