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256" r:id="rId2"/>
    <p:sldId id="322" r:id="rId3"/>
    <p:sldId id="324" r:id="rId4"/>
    <p:sldId id="267" r:id="rId5"/>
    <p:sldId id="417" r:id="rId6"/>
    <p:sldId id="268" r:id="rId7"/>
    <p:sldId id="326" r:id="rId8"/>
    <p:sldId id="415" r:id="rId9"/>
    <p:sldId id="416" r:id="rId10"/>
    <p:sldId id="418" r:id="rId11"/>
    <p:sldId id="421" r:id="rId12"/>
    <p:sldId id="419" r:id="rId13"/>
    <p:sldId id="420" r:id="rId14"/>
    <p:sldId id="440" r:id="rId15"/>
    <p:sldId id="441" r:id="rId16"/>
    <p:sldId id="476" r:id="rId17"/>
    <p:sldId id="477" r:id="rId18"/>
    <p:sldId id="478" r:id="rId19"/>
    <p:sldId id="479" r:id="rId20"/>
    <p:sldId id="364" r:id="rId21"/>
    <p:sldId id="464" r:id="rId22"/>
    <p:sldId id="424" r:id="rId23"/>
    <p:sldId id="425" r:id="rId24"/>
    <p:sldId id="429" r:id="rId25"/>
    <p:sldId id="430" r:id="rId26"/>
    <p:sldId id="433" r:id="rId27"/>
    <p:sldId id="428" r:id="rId28"/>
    <p:sldId id="434" r:id="rId29"/>
    <p:sldId id="451" r:id="rId30"/>
    <p:sldId id="452" r:id="rId31"/>
    <p:sldId id="435" r:id="rId32"/>
    <p:sldId id="436" r:id="rId33"/>
    <p:sldId id="437" r:id="rId34"/>
    <p:sldId id="453" r:id="rId35"/>
    <p:sldId id="454" r:id="rId36"/>
    <p:sldId id="455" r:id="rId37"/>
    <p:sldId id="439" r:id="rId38"/>
    <p:sldId id="459" r:id="rId39"/>
    <p:sldId id="460" r:id="rId40"/>
    <p:sldId id="461" r:id="rId41"/>
    <p:sldId id="462" r:id="rId42"/>
    <p:sldId id="463" r:id="rId43"/>
    <p:sldId id="465" r:id="rId44"/>
    <p:sldId id="466" r:id="rId45"/>
    <p:sldId id="467" r:id="rId46"/>
    <p:sldId id="468" r:id="rId47"/>
    <p:sldId id="470" r:id="rId48"/>
    <p:sldId id="471" r:id="rId49"/>
    <p:sldId id="472" r:id="rId50"/>
    <p:sldId id="473" r:id="rId51"/>
    <p:sldId id="474" r:id="rId52"/>
    <p:sldId id="475" r:id="rId53"/>
    <p:sldId id="442" r:id="rId54"/>
    <p:sldId id="443" r:id="rId55"/>
    <p:sldId id="444" r:id="rId56"/>
    <p:sldId id="445" r:id="rId57"/>
    <p:sldId id="270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Gill Sans MT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5656"/>
    <a:srgbClr val="3A3A3A"/>
    <a:srgbClr val="2C2E5E"/>
    <a:srgbClr val="FBFDCE"/>
    <a:srgbClr val="94ADF4"/>
    <a:srgbClr val="BA056B"/>
    <a:srgbClr val="5255B2"/>
    <a:srgbClr val="001E79"/>
    <a:srgbClr val="001E8C"/>
    <a:srgbClr val="001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172" autoAdjust="0"/>
  </p:normalViewPr>
  <p:slideViewPr>
    <p:cSldViewPr snapToGrid="0" snapToObjects="1">
      <p:cViewPr varScale="1">
        <p:scale>
          <a:sx n="125" d="100"/>
          <a:sy n="125" d="100"/>
        </p:scale>
        <p:origin x="-1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image" Target="../media/image22.jpeg"/><Relationship Id="rId3" Type="http://schemas.openxmlformats.org/officeDocument/2006/relationships/oleObject" Target="file:///C:\Users\MT\Documents\CSN3\Laboratori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image" Target="../media/image23.jpeg"/><Relationship Id="rId3" Type="http://schemas.openxmlformats.org/officeDocument/2006/relationships/oleObject" Target="file:///C:\Users\MT\Documents\CSN3\Laborator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varyColors val="0"/>
        <c:ser>
          <c:idx val="0"/>
          <c:order val="0"/>
          <c:tx>
            <c:strRef>
              <c:f>Foglio4!$D$1</c:f>
              <c:strCache>
                <c:ptCount val="1"/>
                <c:pt idx="0">
                  <c:v>continuos activity</c:v>
                </c:pt>
              </c:strCache>
            </c:strRef>
          </c:tx>
          <c:invertIfNegative val="0"/>
          <c:xVal>
            <c:numRef>
              <c:f>Foglio4!$B$2:$B$32</c:f>
              <c:numCache>
                <c:formatCode>General</c:formatCode>
                <c:ptCount val="31"/>
                <c:pt idx="0">
                  <c:v>26.0</c:v>
                </c:pt>
                <c:pt idx="1">
                  <c:v>22.5</c:v>
                </c:pt>
                <c:pt idx="2">
                  <c:v>-100.0</c:v>
                </c:pt>
                <c:pt idx="3">
                  <c:v>-100.0</c:v>
                </c:pt>
                <c:pt idx="4">
                  <c:v>-100.0</c:v>
                </c:pt>
                <c:pt idx="5">
                  <c:v>-100.0</c:v>
                </c:pt>
                <c:pt idx="6">
                  <c:v>-100.0</c:v>
                </c:pt>
                <c:pt idx="7">
                  <c:v>-100.0</c:v>
                </c:pt>
                <c:pt idx="8">
                  <c:v>54.0</c:v>
                </c:pt>
                <c:pt idx="9">
                  <c:v>-100.0</c:v>
                </c:pt>
                <c:pt idx="10">
                  <c:v>-100.0</c:v>
                </c:pt>
                <c:pt idx="11">
                  <c:v>-100.0</c:v>
                </c:pt>
                <c:pt idx="12">
                  <c:v>-100.0</c:v>
                </c:pt>
                <c:pt idx="13">
                  <c:v>-100.0</c:v>
                </c:pt>
                <c:pt idx="14">
                  <c:v>28.0</c:v>
                </c:pt>
                <c:pt idx="15">
                  <c:v>84.0</c:v>
                </c:pt>
                <c:pt idx="16">
                  <c:v>-100.0</c:v>
                </c:pt>
                <c:pt idx="17">
                  <c:v>-100.0</c:v>
                </c:pt>
                <c:pt idx="18">
                  <c:v>-100.0</c:v>
                </c:pt>
                <c:pt idx="19">
                  <c:v>-100.0</c:v>
                </c:pt>
                <c:pt idx="20">
                  <c:v>-100.0</c:v>
                </c:pt>
                <c:pt idx="21">
                  <c:v>26.0</c:v>
                </c:pt>
                <c:pt idx="22">
                  <c:v>-100.0</c:v>
                </c:pt>
                <c:pt idx="23">
                  <c:v>78.5</c:v>
                </c:pt>
                <c:pt idx="24">
                  <c:v>-100.0</c:v>
                </c:pt>
                <c:pt idx="25">
                  <c:v>83.5</c:v>
                </c:pt>
                <c:pt idx="26">
                  <c:v>35.0</c:v>
                </c:pt>
                <c:pt idx="27">
                  <c:v>26.0</c:v>
                </c:pt>
                <c:pt idx="28">
                  <c:v>18.0</c:v>
                </c:pt>
                <c:pt idx="29">
                  <c:v>-100.0</c:v>
                </c:pt>
                <c:pt idx="30">
                  <c:v>-100.0</c:v>
                </c:pt>
              </c:numCache>
            </c:numRef>
          </c:xVal>
          <c:yVal>
            <c:numRef>
              <c:f>Foglio4!$C$2:$C$32</c:f>
              <c:numCache>
                <c:formatCode>General</c:formatCode>
                <c:ptCount val="31"/>
                <c:pt idx="0">
                  <c:v>72.5</c:v>
                </c:pt>
                <c:pt idx="1">
                  <c:v>64.5</c:v>
                </c:pt>
                <c:pt idx="2">
                  <c:v>34.3</c:v>
                </c:pt>
                <c:pt idx="3">
                  <c:v>73.0</c:v>
                </c:pt>
                <c:pt idx="4">
                  <c:v>25.0</c:v>
                </c:pt>
                <c:pt idx="5">
                  <c:v>52.0</c:v>
                </c:pt>
                <c:pt idx="6">
                  <c:v>52.0</c:v>
                </c:pt>
                <c:pt idx="7">
                  <c:v>42.0</c:v>
                </c:pt>
                <c:pt idx="8">
                  <c:v>68.0</c:v>
                </c:pt>
                <c:pt idx="9">
                  <c:v>49.0</c:v>
                </c:pt>
                <c:pt idx="10">
                  <c:v>50.0</c:v>
                </c:pt>
                <c:pt idx="11">
                  <c:v>50.0</c:v>
                </c:pt>
                <c:pt idx="12">
                  <c:v>52.0</c:v>
                </c:pt>
                <c:pt idx="13">
                  <c:v>68.5</c:v>
                </c:pt>
                <c:pt idx="14">
                  <c:v>67.0</c:v>
                </c:pt>
                <c:pt idx="15">
                  <c:v>67.5</c:v>
                </c:pt>
                <c:pt idx="16">
                  <c:v>28.0</c:v>
                </c:pt>
                <c:pt idx="17">
                  <c:v>29.0</c:v>
                </c:pt>
                <c:pt idx="18">
                  <c:v>37.0</c:v>
                </c:pt>
                <c:pt idx="19">
                  <c:v>15.0</c:v>
                </c:pt>
                <c:pt idx="20">
                  <c:v>50.0</c:v>
                </c:pt>
                <c:pt idx="21">
                  <c:v>67.0</c:v>
                </c:pt>
                <c:pt idx="22">
                  <c:v>50.0</c:v>
                </c:pt>
                <c:pt idx="23">
                  <c:v>70.5</c:v>
                </c:pt>
                <c:pt idx="24">
                  <c:v>49.0</c:v>
                </c:pt>
                <c:pt idx="25">
                  <c:v>67.0</c:v>
                </c:pt>
                <c:pt idx="26">
                  <c:v>34.0</c:v>
                </c:pt>
                <c:pt idx="27">
                  <c:v>64.0</c:v>
                </c:pt>
                <c:pt idx="28">
                  <c:v>75.0</c:v>
                </c:pt>
                <c:pt idx="29">
                  <c:v>38.0</c:v>
                </c:pt>
                <c:pt idx="30">
                  <c:v>-100.0</c:v>
                </c:pt>
              </c:numCache>
            </c:numRef>
          </c:yVal>
          <c:bubbleSize>
            <c:numRef>
              <c:f>Foglio4!$D$2:$D$32</c:f>
              <c:numCache>
                <c:formatCode>General</c:formatCode>
                <c:ptCount val="31"/>
                <c:pt idx="0">
                  <c:v>0.0</c:v>
                </c:pt>
                <c:pt idx="1">
                  <c:v>0.0</c:v>
                </c:pt>
                <c:pt idx="2">
                  <c:v>13.0</c:v>
                </c:pt>
                <c:pt idx="3">
                  <c:v>219.2</c:v>
                </c:pt>
                <c:pt idx="4">
                  <c:v>30.5</c:v>
                </c:pt>
                <c:pt idx="5">
                  <c:v>9.8</c:v>
                </c:pt>
                <c:pt idx="6">
                  <c:v>0.0</c:v>
                </c:pt>
                <c:pt idx="7">
                  <c:v>13.0</c:v>
                </c:pt>
                <c:pt idx="8">
                  <c:v>0.0</c:v>
                </c:pt>
                <c:pt idx="9">
                  <c:v>91.6</c:v>
                </c:pt>
                <c:pt idx="10">
                  <c:v>12.3</c:v>
                </c:pt>
                <c:pt idx="11">
                  <c:v>28.7</c:v>
                </c:pt>
                <c:pt idx="12">
                  <c:v>101.3</c:v>
                </c:pt>
                <c:pt idx="13">
                  <c:v>4.7</c:v>
                </c:pt>
                <c:pt idx="14">
                  <c:v>32.3</c:v>
                </c:pt>
                <c:pt idx="15">
                  <c:v>0.0</c:v>
                </c:pt>
                <c:pt idx="16">
                  <c:v>14.6</c:v>
                </c:pt>
                <c:pt idx="17">
                  <c:v>18.1</c:v>
                </c:pt>
                <c:pt idx="18">
                  <c:v>101.8</c:v>
                </c:pt>
                <c:pt idx="19">
                  <c:v>151.1</c:v>
                </c:pt>
                <c:pt idx="20">
                  <c:v>12.3</c:v>
                </c:pt>
                <c:pt idx="21">
                  <c:v>0.0</c:v>
                </c:pt>
                <c:pt idx="22">
                  <c:v>13.0</c:v>
                </c:pt>
                <c:pt idx="23">
                  <c:v>0.0</c:v>
                </c:pt>
                <c:pt idx="24">
                  <c:v>13.0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13.7</c:v>
                </c:pt>
                <c:pt idx="30">
                  <c:v>2000.0</c:v>
                </c:pt>
              </c:numCache>
            </c:numRef>
          </c:bubbleSize>
          <c:bubble3D val="0"/>
        </c:ser>
        <c:ser>
          <c:idx val="1"/>
          <c:order val="1"/>
          <c:tx>
            <c:strRef>
              <c:f>Foglio4!$E$1</c:f>
              <c:strCache>
                <c:ptCount val="1"/>
                <c:pt idx="0">
                  <c:v>temporary activity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invertIfNegative val="0"/>
          <c:xVal>
            <c:numRef>
              <c:f>Foglio4!$B$2:$B$32</c:f>
              <c:numCache>
                <c:formatCode>General</c:formatCode>
                <c:ptCount val="31"/>
                <c:pt idx="0">
                  <c:v>26.0</c:v>
                </c:pt>
                <c:pt idx="1">
                  <c:v>22.5</c:v>
                </c:pt>
                <c:pt idx="2">
                  <c:v>-100.0</c:v>
                </c:pt>
                <c:pt idx="3">
                  <c:v>-100.0</c:v>
                </c:pt>
                <c:pt idx="4">
                  <c:v>-100.0</c:v>
                </c:pt>
                <c:pt idx="5">
                  <c:v>-100.0</c:v>
                </c:pt>
                <c:pt idx="6">
                  <c:v>-100.0</c:v>
                </c:pt>
                <c:pt idx="7">
                  <c:v>-100.0</c:v>
                </c:pt>
                <c:pt idx="8">
                  <c:v>54.0</c:v>
                </c:pt>
                <c:pt idx="9">
                  <c:v>-100.0</c:v>
                </c:pt>
                <c:pt idx="10">
                  <c:v>-100.0</c:v>
                </c:pt>
                <c:pt idx="11">
                  <c:v>-100.0</c:v>
                </c:pt>
                <c:pt idx="12">
                  <c:v>-100.0</c:v>
                </c:pt>
                <c:pt idx="13">
                  <c:v>-100.0</c:v>
                </c:pt>
                <c:pt idx="14">
                  <c:v>28.0</c:v>
                </c:pt>
                <c:pt idx="15">
                  <c:v>84.0</c:v>
                </c:pt>
                <c:pt idx="16">
                  <c:v>-100.0</c:v>
                </c:pt>
                <c:pt idx="17">
                  <c:v>-100.0</c:v>
                </c:pt>
                <c:pt idx="18">
                  <c:v>-100.0</c:v>
                </c:pt>
                <c:pt idx="19">
                  <c:v>-100.0</c:v>
                </c:pt>
                <c:pt idx="20">
                  <c:v>-100.0</c:v>
                </c:pt>
                <c:pt idx="21">
                  <c:v>26.0</c:v>
                </c:pt>
                <c:pt idx="22">
                  <c:v>-100.0</c:v>
                </c:pt>
                <c:pt idx="23">
                  <c:v>78.5</c:v>
                </c:pt>
                <c:pt idx="24">
                  <c:v>-100.0</c:v>
                </c:pt>
                <c:pt idx="25">
                  <c:v>83.5</c:v>
                </c:pt>
                <c:pt idx="26">
                  <c:v>35.0</c:v>
                </c:pt>
                <c:pt idx="27">
                  <c:v>26.0</c:v>
                </c:pt>
                <c:pt idx="28">
                  <c:v>18.0</c:v>
                </c:pt>
                <c:pt idx="29">
                  <c:v>-100.0</c:v>
                </c:pt>
                <c:pt idx="30">
                  <c:v>-100.0</c:v>
                </c:pt>
              </c:numCache>
            </c:numRef>
          </c:xVal>
          <c:yVal>
            <c:numRef>
              <c:f>Foglio4!$C$2:$C$32</c:f>
              <c:numCache>
                <c:formatCode>General</c:formatCode>
                <c:ptCount val="31"/>
                <c:pt idx="0">
                  <c:v>72.5</c:v>
                </c:pt>
                <c:pt idx="1">
                  <c:v>64.5</c:v>
                </c:pt>
                <c:pt idx="2">
                  <c:v>34.3</c:v>
                </c:pt>
                <c:pt idx="3">
                  <c:v>73.0</c:v>
                </c:pt>
                <c:pt idx="4">
                  <c:v>25.0</c:v>
                </c:pt>
                <c:pt idx="5">
                  <c:v>52.0</c:v>
                </c:pt>
                <c:pt idx="6">
                  <c:v>52.0</c:v>
                </c:pt>
                <c:pt idx="7">
                  <c:v>42.0</c:v>
                </c:pt>
                <c:pt idx="8">
                  <c:v>68.0</c:v>
                </c:pt>
                <c:pt idx="9">
                  <c:v>49.0</c:v>
                </c:pt>
                <c:pt idx="10">
                  <c:v>50.0</c:v>
                </c:pt>
                <c:pt idx="11">
                  <c:v>50.0</c:v>
                </c:pt>
                <c:pt idx="12">
                  <c:v>52.0</c:v>
                </c:pt>
                <c:pt idx="13">
                  <c:v>68.5</c:v>
                </c:pt>
                <c:pt idx="14">
                  <c:v>67.0</c:v>
                </c:pt>
                <c:pt idx="15">
                  <c:v>67.5</c:v>
                </c:pt>
                <c:pt idx="16">
                  <c:v>28.0</c:v>
                </c:pt>
                <c:pt idx="17">
                  <c:v>29.0</c:v>
                </c:pt>
                <c:pt idx="18">
                  <c:v>37.0</c:v>
                </c:pt>
                <c:pt idx="19">
                  <c:v>15.0</c:v>
                </c:pt>
                <c:pt idx="20">
                  <c:v>50.0</c:v>
                </c:pt>
                <c:pt idx="21">
                  <c:v>67.0</c:v>
                </c:pt>
                <c:pt idx="22">
                  <c:v>50.0</c:v>
                </c:pt>
                <c:pt idx="23">
                  <c:v>70.5</c:v>
                </c:pt>
                <c:pt idx="24">
                  <c:v>49.0</c:v>
                </c:pt>
                <c:pt idx="25">
                  <c:v>67.0</c:v>
                </c:pt>
                <c:pt idx="26">
                  <c:v>34.0</c:v>
                </c:pt>
                <c:pt idx="27">
                  <c:v>64.0</c:v>
                </c:pt>
                <c:pt idx="28">
                  <c:v>75.0</c:v>
                </c:pt>
                <c:pt idx="29">
                  <c:v>38.0</c:v>
                </c:pt>
                <c:pt idx="30">
                  <c:v>-100.0</c:v>
                </c:pt>
              </c:numCache>
            </c:numRef>
          </c:yVal>
          <c:bubbleSize>
            <c:numRef>
              <c:f>Foglio4!$E$2:$E$32</c:f>
              <c:numCache>
                <c:formatCode>General</c:formatCode>
                <c:ptCount val="31"/>
                <c:pt idx="0">
                  <c:v>0.0</c:v>
                </c:pt>
                <c:pt idx="1">
                  <c:v>10.0</c:v>
                </c:pt>
                <c:pt idx="2">
                  <c:v>13.0</c:v>
                </c:pt>
                <c:pt idx="3">
                  <c:v>219.2</c:v>
                </c:pt>
                <c:pt idx="4">
                  <c:v>30.5</c:v>
                </c:pt>
                <c:pt idx="5">
                  <c:v>9.8</c:v>
                </c:pt>
                <c:pt idx="6">
                  <c:v>0.0</c:v>
                </c:pt>
                <c:pt idx="7">
                  <c:v>13.0</c:v>
                </c:pt>
                <c:pt idx="8">
                  <c:v>0.0</c:v>
                </c:pt>
                <c:pt idx="9">
                  <c:v>91.6</c:v>
                </c:pt>
                <c:pt idx="10">
                  <c:v>12.3</c:v>
                </c:pt>
                <c:pt idx="11">
                  <c:v>28.7</c:v>
                </c:pt>
                <c:pt idx="12">
                  <c:v>101.3</c:v>
                </c:pt>
                <c:pt idx="13">
                  <c:v>4.7</c:v>
                </c:pt>
                <c:pt idx="15">
                  <c:v>10.0</c:v>
                </c:pt>
                <c:pt idx="16">
                  <c:v>14.6</c:v>
                </c:pt>
                <c:pt idx="17">
                  <c:v>18.1</c:v>
                </c:pt>
                <c:pt idx="18">
                  <c:v>101.8</c:v>
                </c:pt>
                <c:pt idx="19">
                  <c:v>151.1</c:v>
                </c:pt>
                <c:pt idx="20">
                  <c:v>12.3</c:v>
                </c:pt>
                <c:pt idx="21">
                  <c:v>10.0</c:v>
                </c:pt>
                <c:pt idx="22">
                  <c:v>13.0</c:v>
                </c:pt>
                <c:pt idx="23">
                  <c:v>10.0</c:v>
                </c:pt>
                <c:pt idx="24">
                  <c:v>13.0</c:v>
                </c:pt>
                <c:pt idx="25">
                  <c:v>10.0</c:v>
                </c:pt>
                <c:pt idx="26">
                  <c:v>10.0</c:v>
                </c:pt>
                <c:pt idx="27">
                  <c:v>10.0</c:v>
                </c:pt>
                <c:pt idx="28">
                  <c:v>10.0</c:v>
                </c:pt>
                <c:pt idx="29">
                  <c:v>13.7</c:v>
                </c:pt>
                <c:pt idx="30">
                  <c:v>1000.0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-2083830152"/>
        <c:axId val="-2083692904"/>
      </c:bubbleChart>
      <c:valAx>
        <c:axId val="-2083830152"/>
        <c:scaling>
          <c:orientation val="minMax"/>
          <c:max val="100.0"/>
          <c:min val="0.0"/>
        </c:scaling>
        <c:delete val="1"/>
        <c:axPos val="b"/>
        <c:numFmt formatCode="General" sourceLinked="1"/>
        <c:majorTickMark val="out"/>
        <c:minorTickMark val="none"/>
        <c:tickLblPos val="none"/>
        <c:crossAx val="-2083692904"/>
        <c:crosses val="autoZero"/>
        <c:crossBetween val="midCat"/>
      </c:valAx>
      <c:valAx>
        <c:axId val="-2083692904"/>
        <c:scaling>
          <c:orientation val="minMax"/>
          <c:max val="100.0"/>
          <c:min val="0.0"/>
        </c:scaling>
        <c:delete val="1"/>
        <c:axPos val="l"/>
        <c:numFmt formatCode="General" sourceLinked="1"/>
        <c:majorTickMark val="out"/>
        <c:minorTickMark val="none"/>
        <c:tickLblPos val="none"/>
        <c:crossAx val="-2083830152"/>
        <c:crosses val="autoZero"/>
        <c:crossBetween val="midCat"/>
      </c:valAx>
      <c:spPr>
        <a:blipFill>
          <a:blip xmlns:r="http://schemas.openxmlformats.org/officeDocument/2006/relationships" r:embed="rId2"/>
          <a:stretch>
            <a:fillRect/>
          </a:stretch>
        </a:blipFill>
        <a:ln w="57150">
          <a:solidFill>
            <a:srgbClr val="FEFAC9">
              <a:lumMod val="25000"/>
            </a:srgbClr>
          </a:solidFill>
        </a:ln>
      </c:spPr>
    </c:plotArea>
    <c:legend>
      <c:legendPos val="t"/>
      <c:layout>
        <c:manualLayout>
          <c:xMode val="edge"/>
          <c:yMode val="edge"/>
          <c:x val="0.306259624961971"/>
          <c:y val="0.0275229357798166"/>
          <c:w val="0.401492588807287"/>
          <c:h val="0.0525664595824605"/>
        </c:manualLayout>
      </c:layout>
      <c:overlay val="1"/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spPr>
    <a:noFill/>
  </c:sp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ubbleChart>
        <c:varyColors val="0"/>
        <c:ser>
          <c:idx val="0"/>
          <c:order val="0"/>
          <c:tx>
            <c:strRef>
              <c:f>Foglio3!$D$1</c:f>
              <c:strCache>
                <c:ptCount val="1"/>
                <c:pt idx="0">
                  <c:v>continuos activity</c:v>
                </c:pt>
              </c:strCache>
            </c:strRef>
          </c:tx>
          <c:invertIfNegative val="0"/>
          <c:xVal>
            <c:numRef>
              <c:f>Foglio3!$B$2:$B$32</c:f>
              <c:numCache>
                <c:formatCode>General</c:formatCode>
                <c:ptCount val="31"/>
                <c:pt idx="0">
                  <c:v>-100.0</c:v>
                </c:pt>
                <c:pt idx="1">
                  <c:v>-100.0</c:v>
                </c:pt>
                <c:pt idx="2">
                  <c:v>60.0</c:v>
                </c:pt>
                <c:pt idx="3">
                  <c:v>32.0</c:v>
                </c:pt>
                <c:pt idx="4">
                  <c:v>43.0</c:v>
                </c:pt>
                <c:pt idx="5">
                  <c:v>32.3</c:v>
                </c:pt>
                <c:pt idx="6">
                  <c:v>28.0</c:v>
                </c:pt>
                <c:pt idx="7">
                  <c:v>52.5</c:v>
                </c:pt>
                <c:pt idx="8">
                  <c:v>58.0</c:v>
                </c:pt>
                <c:pt idx="9">
                  <c:v>34.0</c:v>
                </c:pt>
                <c:pt idx="10">
                  <c:v>32.0</c:v>
                </c:pt>
                <c:pt idx="11">
                  <c:v>33.5</c:v>
                </c:pt>
                <c:pt idx="12">
                  <c:v>23.0</c:v>
                </c:pt>
                <c:pt idx="13">
                  <c:v>70.0</c:v>
                </c:pt>
                <c:pt idx="14">
                  <c:v>-100.0</c:v>
                </c:pt>
                <c:pt idx="15">
                  <c:v>-100.0</c:v>
                </c:pt>
                <c:pt idx="16">
                  <c:v>40.0</c:v>
                </c:pt>
                <c:pt idx="17">
                  <c:v>41.0</c:v>
                </c:pt>
                <c:pt idx="18">
                  <c:v>38.0</c:v>
                </c:pt>
                <c:pt idx="19">
                  <c:v>43.5</c:v>
                </c:pt>
                <c:pt idx="20">
                  <c:v>34.5</c:v>
                </c:pt>
                <c:pt idx="21">
                  <c:v>-100.0</c:v>
                </c:pt>
                <c:pt idx="22">
                  <c:v>26.0</c:v>
                </c:pt>
                <c:pt idx="23">
                  <c:v>-100.0</c:v>
                </c:pt>
                <c:pt idx="24">
                  <c:v>43.0</c:v>
                </c:pt>
                <c:pt idx="25">
                  <c:v>-100.0</c:v>
                </c:pt>
                <c:pt idx="26">
                  <c:v>-100.0</c:v>
                </c:pt>
                <c:pt idx="27">
                  <c:v>-100.0</c:v>
                </c:pt>
                <c:pt idx="28">
                  <c:v>-100.0</c:v>
                </c:pt>
                <c:pt idx="29">
                  <c:v>44.0</c:v>
                </c:pt>
                <c:pt idx="30">
                  <c:v>-100.0</c:v>
                </c:pt>
              </c:numCache>
            </c:numRef>
          </c:xVal>
          <c:yVal>
            <c:numRef>
              <c:f>Foglio3!$C$2:$C$32</c:f>
              <c:numCache>
                <c:formatCode>General</c:formatCode>
                <c:ptCount val="31"/>
                <c:pt idx="0">
                  <c:v>-100.0</c:v>
                </c:pt>
                <c:pt idx="1">
                  <c:v>-100.0</c:v>
                </c:pt>
                <c:pt idx="2">
                  <c:v>28.0</c:v>
                </c:pt>
                <c:pt idx="3">
                  <c:v>31.0</c:v>
                </c:pt>
                <c:pt idx="4">
                  <c:v>17.0</c:v>
                </c:pt>
                <c:pt idx="5">
                  <c:v>45.0</c:v>
                </c:pt>
                <c:pt idx="6">
                  <c:v>44.0</c:v>
                </c:pt>
                <c:pt idx="7">
                  <c:v>35.0</c:v>
                </c:pt>
                <c:pt idx="8">
                  <c:v>11.0</c:v>
                </c:pt>
                <c:pt idx="9">
                  <c:v>41.6</c:v>
                </c:pt>
                <c:pt idx="10">
                  <c:v>42.6</c:v>
                </c:pt>
                <c:pt idx="11">
                  <c:v>42.6</c:v>
                </c:pt>
                <c:pt idx="12">
                  <c:v>42.0</c:v>
                </c:pt>
                <c:pt idx="13">
                  <c:v>60.0</c:v>
                </c:pt>
                <c:pt idx="14">
                  <c:v>-100.0</c:v>
                </c:pt>
                <c:pt idx="15">
                  <c:v>-100.0</c:v>
                </c:pt>
                <c:pt idx="16">
                  <c:v>20.0</c:v>
                </c:pt>
                <c:pt idx="17">
                  <c:v>21.5</c:v>
                </c:pt>
                <c:pt idx="18">
                  <c:v>29.0</c:v>
                </c:pt>
                <c:pt idx="19">
                  <c:v>8.0</c:v>
                </c:pt>
                <c:pt idx="20">
                  <c:v>42.6</c:v>
                </c:pt>
                <c:pt idx="21">
                  <c:v>-100.0</c:v>
                </c:pt>
                <c:pt idx="22">
                  <c:v>39.0</c:v>
                </c:pt>
                <c:pt idx="23">
                  <c:v>-100.0</c:v>
                </c:pt>
                <c:pt idx="24">
                  <c:v>41.0</c:v>
                </c:pt>
                <c:pt idx="25">
                  <c:v>-100.0</c:v>
                </c:pt>
                <c:pt idx="26">
                  <c:v>-100.0</c:v>
                </c:pt>
                <c:pt idx="27">
                  <c:v>-100.0</c:v>
                </c:pt>
                <c:pt idx="28">
                  <c:v>-100.0</c:v>
                </c:pt>
                <c:pt idx="29">
                  <c:v>29.0</c:v>
                </c:pt>
                <c:pt idx="30">
                  <c:v>-100.0</c:v>
                </c:pt>
              </c:numCache>
            </c:numRef>
          </c:yVal>
          <c:bubbleSize>
            <c:numRef>
              <c:f>Foglio3!$D$2:$D$32</c:f>
              <c:numCache>
                <c:formatCode>General</c:formatCode>
                <c:ptCount val="31"/>
                <c:pt idx="0">
                  <c:v>0.0</c:v>
                </c:pt>
                <c:pt idx="1">
                  <c:v>13.0</c:v>
                </c:pt>
                <c:pt idx="2">
                  <c:v>0.0</c:v>
                </c:pt>
                <c:pt idx="3">
                  <c:v>219.2</c:v>
                </c:pt>
                <c:pt idx="4">
                  <c:v>30.5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12.3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32.3</c:v>
                </c:pt>
                <c:pt idx="15">
                  <c:v>2.7</c:v>
                </c:pt>
                <c:pt idx="16">
                  <c:v>14.6</c:v>
                </c:pt>
                <c:pt idx="17">
                  <c:v>18.1</c:v>
                </c:pt>
                <c:pt idx="18">
                  <c:v>101.8</c:v>
                </c:pt>
                <c:pt idx="19">
                  <c:v>151.1</c:v>
                </c:pt>
                <c:pt idx="20">
                  <c:v>12.3</c:v>
                </c:pt>
                <c:pt idx="21">
                  <c:v>7.4</c:v>
                </c:pt>
                <c:pt idx="22">
                  <c:v>0.0</c:v>
                </c:pt>
                <c:pt idx="23">
                  <c:v>13.0</c:v>
                </c:pt>
                <c:pt idx="24">
                  <c:v>0.0</c:v>
                </c:pt>
                <c:pt idx="25">
                  <c:v>68.9</c:v>
                </c:pt>
                <c:pt idx="26">
                  <c:v>26.7</c:v>
                </c:pt>
                <c:pt idx="27">
                  <c:v>13.0</c:v>
                </c:pt>
                <c:pt idx="28">
                  <c:v>27.4</c:v>
                </c:pt>
                <c:pt idx="29">
                  <c:v>0.0</c:v>
                </c:pt>
                <c:pt idx="30">
                  <c:v>2000.0</c:v>
                </c:pt>
              </c:numCache>
            </c:numRef>
          </c:bubbleSize>
          <c:bubble3D val="0"/>
        </c:ser>
        <c:ser>
          <c:idx val="1"/>
          <c:order val="1"/>
          <c:tx>
            <c:strRef>
              <c:f>Foglio3!$E$1</c:f>
              <c:strCache>
                <c:ptCount val="1"/>
                <c:pt idx="0">
                  <c:v>temporary activity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25400">
              <a:noFill/>
            </a:ln>
          </c:spPr>
          <c:invertIfNegative val="0"/>
          <c:xVal>
            <c:numRef>
              <c:f>Foglio3!$B$2:$B$32</c:f>
              <c:numCache>
                <c:formatCode>General</c:formatCode>
                <c:ptCount val="31"/>
                <c:pt idx="0">
                  <c:v>-100.0</c:v>
                </c:pt>
                <c:pt idx="1">
                  <c:v>-100.0</c:v>
                </c:pt>
                <c:pt idx="2">
                  <c:v>60.0</c:v>
                </c:pt>
                <c:pt idx="3">
                  <c:v>32.0</c:v>
                </c:pt>
                <c:pt idx="4">
                  <c:v>43.0</c:v>
                </c:pt>
                <c:pt idx="5">
                  <c:v>32.3</c:v>
                </c:pt>
                <c:pt idx="6">
                  <c:v>28.0</c:v>
                </c:pt>
                <c:pt idx="7">
                  <c:v>52.5</c:v>
                </c:pt>
                <c:pt idx="8">
                  <c:v>58.0</c:v>
                </c:pt>
                <c:pt idx="9">
                  <c:v>34.0</c:v>
                </c:pt>
                <c:pt idx="10">
                  <c:v>32.0</c:v>
                </c:pt>
                <c:pt idx="11">
                  <c:v>33.5</c:v>
                </c:pt>
                <c:pt idx="12">
                  <c:v>23.0</c:v>
                </c:pt>
                <c:pt idx="13">
                  <c:v>70.0</c:v>
                </c:pt>
                <c:pt idx="14">
                  <c:v>-100.0</c:v>
                </c:pt>
                <c:pt idx="15">
                  <c:v>-100.0</c:v>
                </c:pt>
                <c:pt idx="16">
                  <c:v>40.0</c:v>
                </c:pt>
                <c:pt idx="17">
                  <c:v>41.0</c:v>
                </c:pt>
                <c:pt idx="18">
                  <c:v>38.0</c:v>
                </c:pt>
                <c:pt idx="19">
                  <c:v>43.5</c:v>
                </c:pt>
                <c:pt idx="20">
                  <c:v>34.5</c:v>
                </c:pt>
                <c:pt idx="21">
                  <c:v>-100.0</c:v>
                </c:pt>
                <c:pt idx="22">
                  <c:v>26.0</c:v>
                </c:pt>
                <c:pt idx="23">
                  <c:v>-100.0</c:v>
                </c:pt>
                <c:pt idx="24">
                  <c:v>43.0</c:v>
                </c:pt>
                <c:pt idx="25">
                  <c:v>-100.0</c:v>
                </c:pt>
                <c:pt idx="26">
                  <c:v>-100.0</c:v>
                </c:pt>
                <c:pt idx="27">
                  <c:v>-100.0</c:v>
                </c:pt>
                <c:pt idx="28">
                  <c:v>-100.0</c:v>
                </c:pt>
                <c:pt idx="29">
                  <c:v>44.0</c:v>
                </c:pt>
                <c:pt idx="30">
                  <c:v>-100.0</c:v>
                </c:pt>
              </c:numCache>
            </c:numRef>
          </c:xVal>
          <c:yVal>
            <c:numRef>
              <c:f>Foglio3!$C$2:$C$32</c:f>
              <c:numCache>
                <c:formatCode>General</c:formatCode>
                <c:ptCount val="31"/>
                <c:pt idx="0">
                  <c:v>-100.0</c:v>
                </c:pt>
                <c:pt idx="1">
                  <c:v>-100.0</c:v>
                </c:pt>
                <c:pt idx="2">
                  <c:v>28.0</c:v>
                </c:pt>
                <c:pt idx="3">
                  <c:v>31.0</c:v>
                </c:pt>
                <c:pt idx="4">
                  <c:v>17.0</c:v>
                </c:pt>
                <c:pt idx="5">
                  <c:v>45.0</c:v>
                </c:pt>
                <c:pt idx="6">
                  <c:v>44.0</c:v>
                </c:pt>
                <c:pt idx="7">
                  <c:v>35.0</c:v>
                </c:pt>
                <c:pt idx="8">
                  <c:v>11.0</c:v>
                </c:pt>
                <c:pt idx="9">
                  <c:v>41.6</c:v>
                </c:pt>
                <c:pt idx="10">
                  <c:v>42.6</c:v>
                </c:pt>
                <c:pt idx="11">
                  <c:v>42.6</c:v>
                </c:pt>
                <c:pt idx="12">
                  <c:v>42.0</c:v>
                </c:pt>
                <c:pt idx="13">
                  <c:v>60.0</c:v>
                </c:pt>
                <c:pt idx="14">
                  <c:v>-100.0</c:v>
                </c:pt>
                <c:pt idx="15">
                  <c:v>-100.0</c:v>
                </c:pt>
                <c:pt idx="16">
                  <c:v>20.0</c:v>
                </c:pt>
                <c:pt idx="17">
                  <c:v>21.5</c:v>
                </c:pt>
                <c:pt idx="18">
                  <c:v>29.0</c:v>
                </c:pt>
                <c:pt idx="19">
                  <c:v>8.0</c:v>
                </c:pt>
                <c:pt idx="20">
                  <c:v>42.6</c:v>
                </c:pt>
                <c:pt idx="21">
                  <c:v>-100.0</c:v>
                </c:pt>
                <c:pt idx="22">
                  <c:v>39.0</c:v>
                </c:pt>
                <c:pt idx="23">
                  <c:v>-100.0</c:v>
                </c:pt>
                <c:pt idx="24">
                  <c:v>41.0</c:v>
                </c:pt>
                <c:pt idx="25">
                  <c:v>-100.0</c:v>
                </c:pt>
                <c:pt idx="26">
                  <c:v>-100.0</c:v>
                </c:pt>
                <c:pt idx="27">
                  <c:v>-100.0</c:v>
                </c:pt>
                <c:pt idx="28">
                  <c:v>-100.0</c:v>
                </c:pt>
                <c:pt idx="29">
                  <c:v>29.0</c:v>
                </c:pt>
                <c:pt idx="30">
                  <c:v>-100.0</c:v>
                </c:pt>
              </c:numCache>
            </c:numRef>
          </c:yVal>
          <c:bubbleSize>
            <c:numRef>
              <c:f>Foglio3!$E$2:$E$32</c:f>
              <c:numCache>
                <c:formatCode>General</c:formatCode>
                <c:ptCount val="31"/>
                <c:pt idx="0">
                  <c:v>0.0</c:v>
                </c:pt>
                <c:pt idx="1">
                  <c:v>13.0</c:v>
                </c:pt>
                <c:pt idx="2">
                  <c:v>10.0</c:v>
                </c:pt>
                <c:pt idx="5">
                  <c:v>9.8</c:v>
                </c:pt>
                <c:pt idx="6">
                  <c:v>0.0</c:v>
                </c:pt>
                <c:pt idx="7">
                  <c:v>13.0</c:v>
                </c:pt>
                <c:pt idx="8">
                  <c:v>0.0</c:v>
                </c:pt>
                <c:pt idx="9">
                  <c:v>10.0</c:v>
                </c:pt>
                <c:pt idx="11">
                  <c:v>10.0</c:v>
                </c:pt>
                <c:pt idx="12">
                  <c:v>10.0</c:v>
                </c:pt>
                <c:pt idx="13">
                  <c:v>10.0</c:v>
                </c:pt>
                <c:pt idx="14">
                  <c:v>32.3</c:v>
                </c:pt>
                <c:pt idx="15">
                  <c:v>2.7</c:v>
                </c:pt>
                <c:pt idx="21">
                  <c:v>7.4</c:v>
                </c:pt>
                <c:pt idx="22">
                  <c:v>10.0</c:v>
                </c:pt>
                <c:pt idx="23">
                  <c:v>13.0</c:v>
                </c:pt>
                <c:pt idx="24">
                  <c:v>10.0</c:v>
                </c:pt>
                <c:pt idx="25">
                  <c:v>68.9</c:v>
                </c:pt>
                <c:pt idx="26">
                  <c:v>26.7</c:v>
                </c:pt>
                <c:pt idx="27">
                  <c:v>13.0</c:v>
                </c:pt>
                <c:pt idx="28">
                  <c:v>27.4</c:v>
                </c:pt>
                <c:pt idx="29">
                  <c:v>10.0</c:v>
                </c:pt>
                <c:pt idx="30">
                  <c:v>2000.0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-2081682248"/>
        <c:axId val="-2086881240"/>
      </c:bubbleChart>
      <c:valAx>
        <c:axId val="-2081682248"/>
        <c:scaling>
          <c:orientation val="minMax"/>
          <c:max val="100.0"/>
          <c:min val="0.0"/>
        </c:scaling>
        <c:delete val="1"/>
        <c:axPos val="b"/>
        <c:numFmt formatCode="General" sourceLinked="1"/>
        <c:majorTickMark val="out"/>
        <c:minorTickMark val="none"/>
        <c:tickLblPos val="none"/>
        <c:crossAx val="-2086881240"/>
        <c:crosses val="autoZero"/>
        <c:crossBetween val="midCat"/>
      </c:valAx>
      <c:valAx>
        <c:axId val="-2086881240"/>
        <c:scaling>
          <c:orientation val="minMax"/>
          <c:max val="100.0"/>
          <c:min val="0.0"/>
        </c:scaling>
        <c:delete val="1"/>
        <c:axPos val="l"/>
        <c:numFmt formatCode="General" sourceLinked="1"/>
        <c:majorTickMark val="out"/>
        <c:minorTickMark val="none"/>
        <c:tickLblPos val="none"/>
        <c:crossAx val="-2081682248"/>
        <c:crosses val="autoZero"/>
        <c:crossBetween val="midCat"/>
      </c:valAx>
      <c:spPr>
        <a:blipFill>
          <a:blip xmlns:r="http://schemas.openxmlformats.org/officeDocument/2006/relationships" r:embed="rId2"/>
          <a:stretch>
            <a:fillRect/>
          </a:stretch>
        </a:blipFill>
        <a:ln w="57150">
          <a:solidFill>
            <a:srgbClr val="FEFAC9">
              <a:lumMod val="25000"/>
            </a:srgbClr>
          </a:solidFill>
        </a:ln>
      </c:spPr>
    </c:plotArea>
    <c:legend>
      <c:legendPos val="r"/>
      <c:layout>
        <c:manualLayout>
          <c:xMode val="edge"/>
          <c:yMode val="edge"/>
          <c:x val="0.204862076747631"/>
          <c:y val="0.0394725504668918"/>
          <c:w val="0.230934707027484"/>
          <c:h val="0.0835162818867965"/>
        </c:manualLayout>
      </c:layout>
      <c:overlay val="1"/>
      <c:txPr>
        <a:bodyPr/>
        <a:lstStyle/>
        <a:p>
          <a:pPr>
            <a:defRPr sz="1400" baseline="0"/>
          </a:pPr>
          <a:endParaRPr lang="en-US"/>
        </a:p>
      </c:txPr>
    </c:legend>
    <c:plotVisOnly val="1"/>
    <c:dispBlanksAs val="gap"/>
    <c:showDLblsOverMax val="0"/>
  </c:chart>
  <c:externalData r:id="rId3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A48DA7-C953-414D-97A3-EF6B2E5E673D}" type="datetimeFigureOut">
              <a:rPr lang="en-US"/>
              <a:pPr>
                <a:defRPr/>
              </a:pPr>
              <a:t>07/10/15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33B960-102F-324D-83CE-D4D676A2A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568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8CFBC85-32BB-A74C-88BB-16EE031181FF}" type="datetimeFigureOut">
              <a:rPr lang="en-US"/>
              <a:pPr>
                <a:defRPr/>
              </a:pPr>
              <a:t>07/10/15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49509B-3FC4-8B4D-B011-D4BDFD2FA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139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9F8A6CE-E341-334B-84CF-C1210F9D250B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finanziamento PANDA nodo pandagrid torino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6209FCD-364E-E848-A493-EA7574062F78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9F8A6CE-E341-334B-84CF-C1210F9D250B}" type="slidenum">
              <a:rPr lang="en-US" sz="1200">
                <a:latin typeface="Calibri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5695E-4987-4CB9-A3E6-E09E6E3BECCA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Nuclear Science Advisory Committee </a:t>
            </a:r>
            <a:r>
              <a:rPr lang="en-US" dirty="0" err="1" smtClean="0"/>
              <a:t>Organo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federale</a:t>
            </a:r>
            <a:r>
              <a:rPr lang="en-US" baseline="0" dirty="0" smtClean="0"/>
              <a:t> per la </a:t>
            </a:r>
            <a:r>
              <a:rPr lang="en-US" baseline="0" dirty="0" err="1" smtClean="0"/>
              <a:t>consulenza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ufficiale</a:t>
            </a:r>
            <a:r>
              <a:rPr lang="en-US" baseline="0" dirty="0" smtClean="0"/>
              <a:t> a DOE e NSF per la </a:t>
            </a:r>
            <a:r>
              <a:rPr lang="en-US" baseline="0" dirty="0" err="1" smtClean="0"/>
              <a:t>ricerca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nucleare</a:t>
            </a:r>
            <a:r>
              <a:rPr lang="en-US" baseline="0" dirty="0" smtClean="0"/>
              <a:t> di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49509B-3FC4-8B4D-B011-D4BDFD2FA92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6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292725"/>
            <a:ext cx="9144000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5" name="Freeform 4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6" name="Freeform 5"/>
          <p:cNvSpPr/>
          <p:nvPr/>
        </p:nvSpPr>
        <p:spPr>
          <a:xfrm>
            <a:off x="0" y="5546725"/>
            <a:ext cx="9147175" cy="1312863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/>
          </a:p>
        </p:txBody>
      </p:sp>
      <p:sp>
        <p:nvSpPr>
          <p:cNvPr id="7" name="Rectangle 6"/>
          <p:cNvSpPr/>
          <p:nvPr/>
        </p:nvSpPr>
        <p:spPr>
          <a:xfrm>
            <a:off x="0" y="5262563"/>
            <a:ext cx="9144000" cy="74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5502275"/>
            <a:ext cx="9144000" cy="1271588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fld id="{4F12FA62-2637-0447-956E-517FEFAFC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78625-F58D-8D4D-9B7C-BC4608D19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6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1813-B97D-7045-B6EF-D9209343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6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F340A-E558-B347-B613-966564EF5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5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5546725"/>
            <a:ext cx="9147175" cy="1312863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0" y="5292725"/>
            <a:ext cx="9144000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262563"/>
            <a:ext cx="9144000" cy="74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5502275"/>
            <a:ext cx="9144000" cy="1271588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CE983-A427-2B47-B3B0-76FE8C048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1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F1CF-D96D-1049-B911-79CF5F25C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1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E2626-7587-7144-B34F-B066F5EAB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6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0" y="5010150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0" y="4973638"/>
            <a:ext cx="7675563" cy="928687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23271-DE58-F54D-B21B-A40711F7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0" y="5381625"/>
            <a:ext cx="3286125" cy="1208088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0" y="5346700"/>
            <a:ext cx="3425825" cy="94456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03455-38DB-2547-84D0-D70673E6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5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010150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0" y="5730875"/>
            <a:ext cx="9147175" cy="1127125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4973638"/>
            <a:ext cx="7675563" cy="928687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5" y="5695950"/>
            <a:ext cx="9147175" cy="930275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83463-65C4-E34C-BFFF-5B682C637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808163" y="6148388"/>
            <a:ext cx="7337425" cy="71120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411788"/>
            <a:ext cx="7605713" cy="928687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681163" y="6116638"/>
            <a:ext cx="7464425" cy="741362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AE06F-0E29-9849-B4AB-CDC92D7A0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3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900" kern="1200" cap="all" spc="11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cap="all" spc="110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baseline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14C690-736C-D64B-AE07-325F1EAD3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Gill Sans MT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charset="0"/>
        <a:buChar char="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charset="0"/>
        <a:buChar char="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charset="0"/>
        <a:buChar char="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charset="0"/>
        <a:buChar char="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73050" algn="l" rtl="0" eaLnBrk="0" fontAlgn="base" hangingPunct="0">
        <a:spcBef>
          <a:spcPts val="700"/>
        </a:spcBef>
        <a:spcAft>
          <a:spcPct val="0"/>
        </a:spcAft>
        <a:buClr>
          <a:schemeClr val="accent1"/>
        </a:buClr>
        <a:buSzPct val="85000"/>
        <a:buFont typeface="Wingdings 3" charset="0"/>
        <a:buChar char="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19" y="812800"/>
            <a:ext cx="5855547" cy="200152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CSN3: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err="1" smtClean="0">
                <a:ea typeface="+mj-ea"/>
                <a:cs typeface="+mj-cs"/>
              </a:rPr>
              <a:t>Relazione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sulla</a:t>
            </a:r>
            <a:r>
              <a:rPr lang="en-US" dirty="0" smtClean="0">
                <a:ea typeface="+mj-ea"/>
                <a:cs typeface="+mj-cs"/>
              </a:rPr>
              <a:t> </a:t>
            </a:r>
            <a:r>
              <a:rPr lang="en-US" dirty="0" err="1" smtClean="0">
                <a:ea typeface="+mj-ea"/>
                <a:cs typeface="+mj-cs"/>
              </a:rPr>
              <a:t>riunione</a:t>
            </a:r>
            <a:r>
              <a:rPr lang="en-US" dirty="0" smtClean="0">
                <a:ea typeface="+mj-ea"/>
                <a:cs typeface="+mj-cs"/>
              </a:rPr>
              <a:t> di </a:t>
            </a:r>
            <a:r>
              <a:rPr lang="en-US" dirty="0" err="1" smtClean="0">
                <a:ea typeface="+mj-ea"/>
                <a:cs typeface="+mj-cs"/>
              </a:rPr>
              <a:t>bilancio</a:t>
            </a:r>
            <a:r>
              <a:rPr lang="en-US" dirty="0" smtClean="0">
                <a:ea typeface="+mj-ea"/>
                <a:cs typeface="+mj-cs"/>
              </a:rPr>
              <a:t> 2015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1120" y="3264535"/>
            <a:ext cx="3886200" cy="1825625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en-US" dirty="0" smtClean="0">
                <a:ea typeface="+mn-ea"/>
                <a:cs typeface="+mn-cs"/>
              </a:rPr>
              <a:t>Rosario Turrisi</a:t>
            </a:r>
          </a:p>
        </p:txBody>
      </p:sp>
      <p:pic>
        <p:nvPicPr>
          <p:cNvPr id="15365" name="Picture 15" descr="logoinfnp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900" y="4105184"/>
            <a:ext cx="18161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xmlns:p14="http://schemas.microsoft.com/office/powerpoint/2010/main"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comunicazioni</a:t>
            </a:r>
            <a:r>
              <a:rPr lang="en-US" sz="2800" dirty="0" smtClean="0"/>
              <a:t> </a:t>
            </a:r>
            <a:r>
              <a:rPr lang="en-US" sz="2800" dirty="0" err="1" smtClean="0"/>
              <a:t>presidente</a:t>
            </a:r>
            <a:r>
              <a:rPr lang="en-US" sz="2800" dirty="0" smtClean="0"/>
              <a:t> di CSN3 – 2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599" y="1214888"/>
            <a:ext cx="8015817" cy="53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Collaborazione</a:t>
            </a:r>
            <a:r>
              <a:rPr lang="en-US" sz="1800" dirty="0" smtClean="0"/>
              <a:t> </a:t>
            </a:r>
            <a:r>
              <a:rPr lang="en-US" sz="1800" dirty="0" err="1" smtClean="0"/>
              <a:t>Giappone</a:t>
            </a:r>
            <a:r>
              <a:rPr lang="en-US" sz="1800" dirty="0" smtClean="0"/>
              <a:t>-Italia:</a:t>
            </a:r>
          </a:p>
          <a:p>
            <a:pPr lvl="1"/>
            <a:r>
              <a:rPr lang="en-US" sz="1400" dirty="0" err="1" smtClean="0"/>
              <a:t>Incontro</a:t>
            </a:r>
            <a:r>
              <a:rPr lang="en-US" sz="1400" dirty="0" smtClean="0"/>
              <a:t> in </a:t>
            </a:r>
            <a:r>
              <a:rPr lang="en-US" sz="1400" dirty="0" err="1" smtClean="0"/>
              <a:t>Giappone</a:t>
            </a:r>
            <a:r>
              <a:rPr lang="en-US" sz="1400" dirty="0" smtClean="0"/>
              <a:t> </a:t>
            </a:r>
            <a:r>
              <a:rPr lang="en-US" sz="1400" dirty="0" err="1" smtClean="0"/>
              <a:t>nel</a:t>
            </a:r>
            <a:r>
              <a:rPr lang="en-US" sz="1400" dirty="0" smtClean="0"/>
              <a:t> 2016</a:t>
            </a:r>
          </a:p>
          <a:p>
            <a:pPr lvl="1"/>
            <a:r>
              <a:rPr lang="en-US" sz="1400" dirty="0" err="1" smtClean="0"/>
              <a:t>Costituito</a:t>
            </a:r>
            <a:r>
              <a:rPr lang="en-US" sz="1400" dirty="0" smtClean="0"/>
              <a:t> </a:t>
            </a:r>
            <a:r>
              <a:rPr lang="en-US" sz="1400" dirty="0" err="1" smtClean="0"/>
              <a:t>comitato</a:t>
            </a:r>
            <a:r>
              <a:rPr lang="en-US" sz="1400" dirty="0" smtClean="0"/>
              <a:t> per </a:t>
            </a:r>
            <a:r>
              <a:rPr lang="en-US" sz="1400" dirty="0" err="1" smtClean="0"/>
              <a:t>l’organizzazione</a:t>
            </a:r>
            <a:r>
              <a:rPr lang="en-US" sz="1400" dirty="0" smtClean="0"/>
              <a:t> (</a:t>
            </a:r>
            <a:r>
              <a:rPr lang="en-US" sz="1400" dirty="0" err="1" smtClean="0"/>
              <a:t>logistica</a:t>
            </a:r>
            <a:r>
              <a:rPr lang="en-US" sz="1400" dirty="0" smtClean="0"/>
              <a:t> e </a:t>
            </a:r>
            <a:r>
              <a:rPr lang="en-US" sz="1400" dirty="0" err="1" smtClean="0"/>
              <a:t>scientifica</a:t>
            </a:r>
            <a:r>
              <a:rPr lang="en-US" sz="1400" dirty="0" smtClean="0"/>
              <a:t>) INFN: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coordinatori</a:t>
            </a:r>
            <a:r>
              <a:rPr lang="en-US" sz="1400" dirty="0" smtClean="0"/>
              <a:t> </a:t>
            </a:r>
            <a:r>
              <a:rPr lang="en-US" sz="1400" dirty="0" err="1" smtClean="0"/>
              <a:t>dei</a:t>
            </a:r>
            <a:r>
              <a:rPr lang="en-US" sz="1400" dirty="0" smtClean="0"/>
              <a:t> 4 </a:t>
            </a:r>
            <a:r>
              <a:rPr lang="en-US" sz="1400" dirty="0" err="1" smtClean="0"/>
              <a:t>laboratori</a:t>
            </a:r>
            <a:r>
              <a:rPr lang="en-US" sz="1400" dirty="0" smtClean="0"/>
              <a:t> </a:t>
            </a:r>
            <a:r>
              <a:rPr lang="en-US" sz="1400" dirty="0" err="1" smtClean="0"/>
              <a:t>nazionali</a:t>
            </a:r>
            <a:r>
              <a:rPr lang="en-US" sz="1400" dirty="0" smtClean="0"/>
              <a:t> (</a:t>
            </a:r>
            <a:r>
              <a:rPr lang="en-US" sz="1400" dirty="0" err="1" smtClean="0"/>
              <a:t>Fantoni</a:t>
            </a:r>
            <a:r>
              <a:rPr lang="en-US" sz="1400" dirty="0" smtClean="0"/>
              <a:t>, </a:t>
            </a:r>
            <a:r>
              <a:rPr lang="en-US" sz="1400" dirty="0" err="1" smtClean="0"/>
              <a:t>Corradi</a:t>
            </a:r>
            <a:r>
              <a:rPr lang="en-US" sz="1400" dirty="0" smtClean="0"/>
              <a:t>, </a:t>
            </a:r>
            <a:r>
              <a:rPr lang="en-US" sz="1400" dirty="0" err="1" smtClean="0"/>
              <a:t>Formicola</a:t>
            </a:r>
            <a:r>
              <a:rPr lang="en-US" sz="1400" dirty="0" smtClean="0"/>
              <a:t>, </a:t>
            </a:r>
            <a:r>
              <a:rPr lang="en-US" sz="1400" dirty="0" err="1" smtClean="0"/>
              <a:t>Santonocito</a:t>
            </a:r>
            <a:r>
              <a:rPr lang="en-US" sz="1400" dirty="0" smtClean="0"/>
              <a:t>) </a:t>
            </a:r>
            <a:r>
              <a:rPr lang="en-US" sz="1400" dirty="0" err="1" smtClean="0"/>
              <a:t>più</a:t>
            </a:r>
            <a:r>
              <a:rPr lang="en-US" sz="1400" dirty="0" smtClean="0"/>
              <a:t> E. </a:t>
            </a:r>
            <a:r>
              <a:rPr lang="en-US" sz="1400" dirty="0" err="1" smtClean="0"/>
              <a:t>Scapparone</a:t>
            </a:r>
            <a:endParaRPr lang="en-US" sz="1400" dirty="0" smtClean="0"/>
          </a:p>
          <a:p>
            <a:r>
              <a:rPr lang="en-US" sz="1800" dirty="0" err="1" smtClean="0"/>
              <a:t>Possibilità</a:t>
            </a:r>
            <a:r>
              <a:rPr lang="en-US" sz="1800" dirty="0" smtClean="0"/>
              <a:t> di </a:t>
            </a:r>
            <a:r>
              <a:rPr lang="en-US" sz="1800" i="1" dirty="0" err="1" smtClean="0"/>
              <a:t>crowdfunding</a:t>
            </a:r>
            <a:r>
              <a:rPr lang="en-US" sz="1800" dirty="0" smtClean="0"/>
              <a:t> </a:t>
            </a:r>
            <a:r>
              <a:rPr lang="en-US" sz="1800" dirty="0" err="1" smtClean="0"/>
              <a:t>esplorata</a:t>
            </a:r>
            <a:r>
              <a:rPr lang="en-US" sz="1800" dirty="0" smtClean="0"/>
              <a:t> da AEGIS (primo </a:t>
            </a:r>
            <a:r>
              <a:rPr lang="en-US" sz="1800" dirty="0" err="1" smtClean="0"/>
              <a:t>caso</a:t>
            </a:r>
            <a:r>
              <a:rPr lang="en-US" sz="1800" dirty="0" smtClean="0"/>
              <a:t>?)</a:t>
            </a:r>
          </a:p>
          <a:p>
            <a:r>
              <a:rPr lang="en-US" sz="1800" dirty="0" err="1" smtClean="0"/>
              <a:t>Nappi</a:t>
            </a:r>
            <a:r>
              <a:rPr lang="en-US" sz="1800" dirty="0" smtClean="0"/>
              <a:t> e </a:t>
            </a:r>
            <a:r>
              <a:rPr lang="en-US" sz="1800" dirty="0" err="1" smtClean="0"/>
              <a:t>Taiuti</a:t>
            </a:r>
            <a:r>
              <a:rPr lang="en-US" sz="1800" dirty="0" smtClean="0"/>
              <a:t> in </a:t>
            </a:r>
            <a:r>
              <a:rPr lang="en-US" sz="1800" dirty="0" err="1" smtClean="0"/>
              <a:t>visita</a:t>
            </a:r>
            <a:r>
              <a:rPr lang="en-US" sz="1800" dirty="0" smtClean="0"/>
              <a:t> ad AGATA a GANIL in </a:t>
            </a:r>
            <a:r>
              <a:rPr lang="en-US" sz="1800" dirty="0" err="1" smtClean="0"/>
              <a:t>ottobre</a:t>
            </a:r>
            <a:endParaRPr lang="en-US" sz="1800" dirty="0" smtClean="0"/>
          </a:p>
          <a:p>
            <a:r>
              <a:rPr lang="en-US" sz="1800" dirty="0" smtClean="0"/>
              <a:t>Piano </a:t>
            </a:r>
            <a:r>
              <a:rPr lang="en-US" sz="1800" dirty="0" err="1" smtClean="0"/>
              <a:t>Triennale</a:t>
            </a:r>
            <a:r>
              <a:rPr lang="en-US" sz="1800" dirty="0" smtClean="0"/>
              <a:t>: 3-4 </a:t>
            </a:r>
            <a:r>
              <a:rPr lang="en-US" sz="1800" dirty="0" err="1" smtClean="0"/>
              <a:t>dicembre</a:t>
            </a:r>
            <a:r>
              <a:rPr lang="en-US" sz="1800" dirty="0"/>
              <a:t> </a:t>
            </a:r>
            <a:r>
              <a:rPr lang="en-US" sz="1800" dirty="0" err="1" smtClean="0"/>
              <a:t>presso</a:t>
            </a:r>
            <a:r>
              <a:rPr lang="en-US" sz="1800" dirty="0" smtClean="0"/>
              <a:t> 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centro</a:t>
            </a:r>
            <a:r>
              <a:rPr lang="en-US" sz="1800" dirty="0" smtClean="0"/>
              <a:t> </a:t>
            </a:r>
            <a:r>
              <a:rPr lang="en-US" sz="1800" dirty="0" err="1" smtClean="0"/>
              <a:t>congressi</a:t>
            </a:r>
            <a:r>
              <a:rPr lang="en-US" sz="1800" dirty="0" smtClean="0"/>
              <a:t> ‘’Le </a:t>
            </a:r>
            <a:r>
              <a:rPr lang="en-US" sz="1800" dirty="0" err="1" smtClean="0"/>
              <a:t>Ciminiere</a:t>
            </a:r>
            <a:r>
              <a:rPr lang="en-US" sz="1800" dirty="0" smtClean="0"/>
              <a:t>’’ di Catania</a:t>
            </a:r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9576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random/>
      </p:transition>
    </mc:Choice>
    <mc:Fallback xmlns="">
      <p:transition xmlns:p14="http://schemas.microsoft.com/office/powerpoint/2010/main"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Alcune</a:t>
            </a:r>
            <a:r>
              <a:rPr lang="en-US" dirty="0" smtClean="0"/>
              <a:t> </a:t>
            </a:r>
            <a:r>
              <a:rPr lang="en-US" dirty="0" err="1" smtClean="0"/>
              <a:t>questioni</a:t>
            </a:r>
            <a:r>
              <a:rPr lang="en-US" dirty="0" smtClean="0"/>
              <a:t> </a:t>
            </a:r>
            <a:r>
              <a:rPr lang="en-US" dirty="0" err="1" smtClean="0"/>
              <a:t>specifiche</a:t>
            </a:r>
            <a:r>
              <a:rPr lang="en-US" dirty="0" smtClean="0"/>
              <a:t>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250" y="1251385"/>
            <a:ext cx="8019950" cy="3733800"/>
          </a:xfrm>
        </p:spPr>
        <p:txBody>
          <a:bodyPr/>
          <a:lstStyle/>
          <a:p>
            <a:pPr marL="69850" indent="0">
              <a:buNone/>
            </a:pPr>
            <a:r>
              <a:rPr lang="en-US" dirty="0" err="1" smtClean="0"/>
              <a:t>Idoneità</a:t>
            </a:r>
            <a:r>
              <a:rPr lang="en-US" dirty="0" smtClean="0"/>
              <a:t> di un </a:t>
            </a:r>
            <a:r>
              <a:rPr lang="en-US" dirty="0" err="1" smtClean="0"/>
              <a:t>t.d</a:t>
            </a:r>
            <a:r>
              <a:rPr lang="en-US" dirty="0" smtClean="0"/>
              <a:t>. ad </a:t>
            </a:r>
            <a:r>
              <a:rPr lang="en-US" dirty="0" err="1" smtClean="0"/>
              <a:t>assumere</a:t>
            </a:r>
            <a:r>
              <a:rPr lang="en-US" dirty="0" smtClean="0"/>
              <a:t> la </a:t>
            </a:r>
            <a:r>
              <a:rPr lang="en-US" dirty="0" err="1"/>
              <a:t>r</a:t>
            </a:r>
            <a:r>
              <a:rPr lang="en-US" dirty="0" err="1" smtClean="0"/>
              <a:t>esponsabilità</a:t>
            </a:r>
            <a:r>
              <a:rPr lang="en-US" dirty="0" smtClean="0"/>
              <a:t> </a:t>
            </a:r>
            <a:r>
              <a:rPr lang="en-US" dirty="0" err="1" smtClean="0"/>
              <a:t>nazionale</a:t>
            </a:r>
            <a:r>
              <a:rPr lang="en-US" dirty="0" smtClean="0"/>
              <a:t> di </a:t>
            </a:r>
            <a:r>
              <a:rPr lang="en-US" dirty="0" err="1" smtClean="0"/>
              <a:t>esperimento</a:t>
            </a:r>
            <a:endParaRPr lang="en-US" dirty="0" smtClean="0"/>
          </a:p>
          <a:p>
            <a:r>
              <a:rPr lang="en-US" sz="1800" dirty="0" err="1" smtClean="0"/>
              <a:t>Nappi</a:t>
            </a:r>
            <a:r>
              <a:rPr lang="en-US" sz="1800" dirty="0" smtClean="0"/>
              <a:t>: </a:t>
            </a:r>
            <a:r>
              <a:rPr lang="en-US" sz="1800" dirty="0" err="1" smtClean="0"/>
              <a:t>inserita</a:t>
            </a:r>
            <a:r>
              <a:rPr lang="en-US" sz="1800" dirty="0" smtClean="0"/>
              <a:t> </a:t>
            </a:r>
            <a:r>
              <a:rPr lang="en-US" sz="1800" dirty="0" err="1" smtClean="0"/>
              <a:t>nel</a:t>
            </a:r>
            <a:r>
              <a:rPr lang="en-US" sz="1800" dirty="0" smtClean="0"/>
              <a:t> </a:t>
            </a:r>
            <a:r>
              <a:rPr lang="en-US" sz="1800" dirty="0" err="1" smtClean="0"/>
              <a:t>nuovo</a:t>
            </a:r>
            <a:r>
              <a:rPr lang="en-US" sz="1800" dirty="0" smtClean="0"/>
              <a:t> </a:t>
            </a:r>
            <a:r>
              <a:rPr lang="en-US" sz="1800" dirty="0" err="1" smtClean="0"/>
              <a:t>regolamento</a:t>
            </a:r>
            <a:r>
              <a:rPr lang="en-US" sz="1800" dirty="0" smtClean="0"/>
              <a:t> per le </a:t>
            </a:r>
            <a:r>
              <a:rPr lang="en-US" sz="1800" dirty="0" err="1" smtClean="0"/>
              <a:t>associazioni</a:t>
            </a:r>
            <a:r>
              <a:rPr lang="en-US" sz="1800" dirty="0" smtClean="0"/>
              <a:t> la </a:t>
            </a:r>
            <a:r>
              <a:rPr lang="en-US" sz="1800" dirty="0" err="1" smtClean="0"/>
              <a:t>possibilità</a:t>
            </a:r>
            <a:r>
              <a:rPr lang="en-US" sz="1800" dirty="0" smtClean="0"/>
              <a:t> di dare </a:t>
            </a:r>
            <a:r>
              <a:rPr lang="en-US" sz="1800" dirty="0" err="1" smtClean="0"/>
              <a:t>incarico</a:t>
            </a:r>
            <a:r>
              <a:rPr lang="en-US" sz="1800" dirty="0" smtClean="0"/>
              <a:t> di </a:t>
            </a:r>
            <a:r>
              <a:rPr lang="en-US" sz="1800" dirty="0" err="1" smtClean="0"/>
              <a:t>ricerca</a:t>
            </a:r>
            <a:r>
              <a:rPr lang="en-US" sz="1800" dirty="0" smtClean="0"/>
              <a:t> </a:t>
            </a:r>
            <a:r>
              <a:rPr lang="en-US" sz="1800" dirty="0" err="1" smtClean="0"/>
              <a:t>agli</a:t>
            </a:r>
            <a:r>
              <a:rPr lang="en-US" sz="1800" dirty="0" smtClean="0"/>
              <a:t> RTD – La CSN3 </a:t>
            </a:r>
            <a:r>
              <a:rPr lang="en-US" sz="1800" dirty="0" err="1" smtClean="0"/>
              <a:t>conserva</a:t>
            </a:r>
            <a:r>
              <a:rPr lang="en-US" sz="1800" dirty="0" smtClean="0"/>
              <a:t> la </a:t>
            </a:r>
            <a:r>
              <a:rPr lang="en-US" sz="1800" dirty="0" err="1" smtClean="0"/>
              <a:t>responsabilità</a:t>
            </a:r>
            <a:r>
              <a:rPr lang="en-US" sz="1800" dirty="0" smtClean="0"/>
              <a:t> </a:t>
            </a:r>
            <a:r>
              <a:rPr lang="en-US" sz="1800" dirty="0" err="1" smtClean="0"/>
              <a:t>della</a:t>
            </a:r>
            <a:r>
              <a:rPr lang="en-US" sz="1800" dirty="0" smtClean="0"/>
              <a:t> </a:t>
            </a:r>
            <a:r>
              <a:rPr lang="en-US" sz="1800" dirty="0" err="1" smtClean="0"/>
              <a:t>decisione</a:t>
            </a:r>
            <a:endParaRPr lang="en-US" sz="1800" dirty="0" smtClean="0"/>
          </a:p>
          <a:p>
            <a:r>
              <a:rPr lang="en-US" sz="1800" dirty="0" err="1" smtClean="0"/>
              <a:t>Molti</a:t>
            </a:r>
            <a:r>
              <a:rPr lang="en-US" sz="1800" dirty="0" smtClean="0"/>
              <a:t> </a:t>
            </a:r>
            <a:r>
              <a:rPr lang="en-US" sz="1800" dirty="0" err="1" smtClean="0"/>
              <a:t>interventi</a:t>
            </a:r>
            <a:r>
              <a:rPr lang="en-US" sz="1800" dirty="0" smtClean="0"/>
              <a:t> (</a:t>
            </a:r>
            <a:r>
              <a:rPr lang="en-US" sz="1800" dirty="0" err="1" smtClean="0"/>
              <a:t>l’ultimo</a:t>
            </a:r>
            <a:r>
              <a:rPr lang="en-US" sz="1800" dirty="0" smtClean="0"/>
              <a:t> </a:t>
            </a:r>
            <a:r>
              <a:rPr lang="en-US" sz="1800" dirty="0" err="1" smtClean="0"/>
              <a:t>giorno</a:t>
            </a:r>
            <a:r>
              <a:rPr lang="en-US" sz="1800" dirty="0" smtClean="0"/>
              <a:t>) </a:t>
            </a:r>
            <a:r>
              <a:rPr lang="en-US" sz="1800" dirty="0" err="1" smtClean="0"/>
              <a:t>sia</a:t>
            </a:r>
            <a:r>
              <a:rPr lang="en-US" sz="1800" dirty="0" smtClean="0"/>
              <a:t> pro </a:t>
            </a:r>
            <a:r>
              <a:rPr lang="en-US" sz="1800" dirty="0" err="1" smtClean="0"/>
              <a:t>che</a:t>
            </a:r>
            <a:r>
              <a:rPr lang="en-US" sz="1800" dirty="0" smtClean="0"/>
              <a:t> </a:t>
            </a:r>
            <a:r>
              <a:rPr lang="en-US" sz="1800" dirty="0" err="1" smtClean="0"/>
              <a:t>contro</a:t>
            </a:r>
            <a:endParaRPr lang="en-US" sz="1800" dirty="0"/>
          </a:p>
          <a:p>
            <a:pPr lvl="1"/>
            <a:r>
              <a:rPr lang="en-US" sz="1400" dirty="0" err="1" smtClean="0"/>
              <a:t>Contro</a:t>
            </a:r>
            <a:r>
              <a:rPr lang="en-US" sz="1400" dirty="0" smtClean="0"/>
              <a:t>: </a:t>
            </a:r>
            <a:r>
              <a:rPr lang="en-US" sz="1400" dirty="0" err="1" smtClean="0"/>
              <a:t>difficoltà</a:t>
            </a:r>
            <a:r>
              <a:rPr lang="en-US" sz="1400" dirty="0" smtClean="0"/>
              <a:t> </a:t>
            </a:r>
            <a:r>
              <a:rPr lang="en-US" sz="1400" dirty="0" err="1" smtClean="0"/>
              <a:t>burocratiche</a:t>
            </a:r>
            <a:r>
              <a:rPr lang="en-US" sz="1400" dirty="0" smtClean="0"/>
              <a:t> a </a:t>
            </a:r>
            <a:r>
              <a:rPr lang="en-US" sz="1400" dirty="0" err="1" smtClean="0"/>
              <a:t>rappresentare</a:t>
            </a:r>
            <a:r>
              <a:rPr lang="en-US" sz="1400" dirty="0" smtClean="0"/>
              <a:t> </a:t>
            </a:r>
            <a:r>
              <a:rPr lang="en-US" sz="1400" dirty="0" err="1" smtClean="0"/>
              <a:t>l’ente</a:t>
            </a:r>
            <a:r>
              <a:rPr lang="en-US" sz="1400" dirty="0" smtClean="0"/>
              <a:t> (RUP, firma </a:t>
            </a:r>
            <a:r>
              <a:rPr lang="en-US" sz="1400" dirty="0" err="1" smtClean="0"/>
              <a:t>gare</a:t>
            </a:r>
            <a:r>
              <a:rPr lang="en-US" sz="1400" dirty="0" smtClean="0"/>
              <a:t>, </a:t>
            </a:r>
            <a:r>
              <a:rPr lang="en-US" sz="1400" dirty="0" err="1" smtClean="0"/>
              <a:t>MoU</a:t>
            </a:r>
            <a:r>
              <a:rPr lang="en-US" sz="1400" dirty="0" smtClean="0"/>
              <a:t>), </a:t>
            </a:r>
            <a:r>
              <a:rPr lang="en-US" sz="1400" dirty="0" err="1" smtClean="0"/>
              <a:t>problemi</a:t>
            </a:r>
            <a:r>
              <a:rPr lang="en-US" sz="1400" dirty="0" smtClean="0"/>
              <a:t> di </a:t>
            </a:r>
            <a:r>
              <a:rPr lang="en-US" sz="1400" dirty="0" err="1" smtClean="0"/>
              <a:t>continuità</a:t>
            </a:r>
            <a:r>
              <a:rPr lang="en-US" sz="1400" dirty="0" smtClean="0"/>
              <a:t>, ‘’</a:t>
            </a:r>
            <a:r>
              <a:rPr lang="en-US" sz="1400" dirty="0" err="1" smtClean="0"/>
              <a:t>debolezza</a:t>
            </a:r>
            <a:r>
              <a:rPr lang="en-US" sz="1400" dirty="0" smtClean="0"/>
              <a:t>’’ </a:t>
            </a:r>
            <a:r>
              <a:rPr lang="en-US" sz="1400" dirty="0" err="1" smtClean="0"/>
              <a:t>della</a:t>
            </a:r>
            <a:r>
              <a:rPr lang="en-US" sz="1400" dirty="0" smtClean="0"/>
              <a:t> </a:t>
            </a:r>
            <a:r>
              <a:rPr lang="en-US" sz="1400" dirty="0" err="1" smtClean="0"/>
              <a:t>posizione</a:t>
            </a:r>
            <a:r>
              <a:rPr lang="en-US" sz="1400" dirty="0" smtClean="0"/>
              <a:t> </a:t>
            </a:r>
            <a:r>
              <a:rPr lang="en-US" sz="1400" dirty="0" err="1" smtClean="0"/>
              <a:t>contrattuale</a:t>
            </a:r>
            <a:endParaRPr lang="en-US" sz="1400" dirty="0"/>
          </a:p>
          <a:p>
            <a:pPr lvl="1"/>
            <a:r>
              <a:rPr lang="en-US" sz="1400" dirty="0" smtClean="0"/>
              <a:t>Pro: </a:t>
            </a:r>
            <a:r>
              <a:rPr lang="en-US" sz="1400" dirty="0" err="1" smtClean="0"/>
              <a:t>estensione</a:t>
            </a:r>
            <a:r>
              <a:rPr lang="en-US" sz="1400" dirty="0" smtClean="0"/>
              <a:t> </a:t>
            </a:r>
            <a:r>
              <a:rPr lang="en-US" sz="1400" dirty="0" err="1" smtClean="0"/>
              <a:t>delle</a:t>
            </a:r>
            <a:r>
              <a:rPr lang="en-US" sz="1400" dirty="0" smtClean="0"/>
              <a:t> </a:t>
            </a:r>
            <a:r>
              <a:rPr lang="en-US" sz="1400" dirty="0" err="1" smtClean="0"/>
              <a:t>possibilità</a:t>
            </a:r>
            <a:r>
              <a:rPr lang="en-US" sz="1400" dirty="0" smtClean="0"/>
              <a:t> </a:t>
            </a:r>
            <a:r>
              <a:rPr lang="en-US" sz="1400" dirty="0" err="1" smtClean="0"/>
              <a:t>dei</a:t>
            </a:r>
            <a:r>
              <a:rPr lang="en-US" sz="1400" dirty="0" smtClean="0"/>
              <a:t> TI </a:t>
            </a:r>
            <a:r>
              <a:rPr lang="en-US" sz="1400" dirty="0" err="1" smtClean="0"/>
              <a:t>ai</a:t>
            </a:r>
            <a:r>
              <a:rPr lang="en-US" sz="1400" dirty="0" smtClean="0"/>
              <a:t> TD per </a:t>
            </a:r>
            <a:r>
              <a:rPr lang="en-US" sz="1400" dirty="0" err="1" smtClean="0"/>
              <a:t>riconoscerne</a:t>
            </a:r>
            <a:r>
              <a:rPr lang="en-US" sz="1400" dirty="0" smtClean="0"/>
              <a:t> le </a:t>
            </a:r>
            <a:r>
              <a:rPr lang="en-US" sz="1400" dirty="0" err="1" smtClean="0"/>
              <a:t>capacità</a:t>
            </a:r>
            <a:r>
              <a:rPr lang="en-US" sz="1400" dirty="0" smtClean="0"/>
              <a:t>, a volte </a:t>
            </a:r>
            <a:r>
              <a:rPr lang="en-US" sz="1400" dirty="0" err="1" smtClean="0"/>
              <a:t>mancanza</a:t>
            </a:r>
            <a:r>
              <a:rPr lang="en-US" sz="1400" dirty="0" smtClean="0"/>
              <a:t> di </a:t>
            </a:r>
            <a:r>
              <a:rPr lang="en-US" sz="1400" dirty="0" err="1" smtClean="0"/>
              <a:t>nuove</a:t>
            </a:r>
            <a:r>
              <a:rPr lang="en-US" sz="1400" dirty="0" smtClean="0"/>
              <a:t> </a:t>
            </a:r>
            <a:r>
              <a:rPr lang="en-US" sz="1400" dirty="0" err="1" smtClean="0"/>
              <a:t>persone</a:t>
            </a:r>
            <a:r>
              <a:rPr lang="en-US" sz="1400" dirty="0" smtClean="0"/>
              <a:t> a TI </a:t>
            </a:r>
            <a:r>
              <a:rPr lang="en-US" sz="1400" dirty="0" err="1" smtClean="0"/>
              <a:t>disponibili</a:t>
            </a:r>
            <a:r>
              <a:rPr lang="en-US" sz="1400" dirty="0" smtClean="0"/>
              <a:t>, </a:t>
            </a:r>
            <a:r>
              <a:rPr lang="en-US" sz="1400" dirty="0" err="1" smtClean="0"/>
              <a:t>formazione</a:t>
            </a:r>
            <a:r>
              <a:rPr lang="en-US" sz="1400" dirty="0" smtClean="0"/>
              <a:t> di </a:t>
            </a:r>
            <a:r>
              <a:rPr lang="en-US" sz="1400" dirty="0" err="1" smtClean="0"/>
              <a:t>persone</a:t>
            </a:r>
            <a:r>
              <a:rPr lang="en-US" sz="1400" dirty="0" smtClean="0"/>
              <a:t> con </a:t>
            </a:r>
            <a:r>
              <a:rPr lang="en-US" sz="1400" dirty="0" err="1" smtClean="0"/>
              <a:t>capacità</a:t>
            </a:r>
            <a:r>
              <a:rPr lang="en-US" sz="1400" dirty="0" smtClean="0"/>
              <a:t> </a:t>
            </a:r>
            <a:r>
              <a:rPr lang="en-US" sz="1400" dirty="0" err="1" smtClean="0"/>
              <a:t>gestionali</a:t>
            </a:r>
            <a:r>
              <a:rPr lang="en-US" sz="1400" dirty="0" smtClean="0"/>
              <a:t>, </a:t>
            </a:r>
            <a:r>
              <a:rPr lang="en-US" sz="1400" dirty="0" err="1" smtClean="0"/>
              <a:t>necessità</a:t>
            </a:r>
            <a:r>
              <a:rPr lang="en-US" sz="1400" dirty="0" smtClean="0"/>
              <a:t> di </a:t>
            </a:r>
            <a:r>
              <a:rPr lang="en-US" sz="1400" dirty="0" err="1" smtClean="0"/>
              <a:t>riconoscere</a:t>
            </a:r>
            <a:r>
              <a:rPr lang="en-US" sz="1400" dirty="0" smtClean="0"/>
              <a:t> </a:t>
            </a:r>
            <a:r>
              <a:rPr lang="en-US" sz="1400" dirty="0" err="1" smtClean="0"/>
              <a:t>ai</a:t>
            </a:r>
            <a:r>
              <a:rPr lang="en-US" sz="1400" dirty="0" smtClean="0"/>
              <a:t> </a:t>
            </a:r>
            <a:r>
              <a:rPr lang="en-US" sz="1400" dirty="0" err="1" smtClean="0"/>
              <a:t>giovani</a:t>
            </a:r>
            <a:r>
              <a:rPr lang="en-US" sz="1400" dirty="0" smtClean="0"/>
              <a:t> </a:t>
            </a:r>
            <a:r>
              <a:rPr lang="en-US" sz="1400" dirty="0" err="1" smtClean="0"/>
              <a:t>responsabilità</a:t>
            </a:r>
            <a:r>
              <a:rPr lang="en-US" sz="1400" dirty="0" smtClean="0"/>
              <a:t> </a:t>
            </a:r>
            <a:r>
              <a:rPr lang="en-US" sz="1400" dirty="0" err="1" smtClean="0"/>
              <a:t>ufficiali</a:t>
            </a:r>
            <a:r>
              <a:rPr lang="en-US" sz="1400" dirty="0" smtClean="0"/>
              <a:t> per </a:t>
            </a:r>
            <a:r>
              <a:rPr lang="en-US" sz="1400" dirty="0" err="1" smtClean="0"/>
              <a:t>renderli</a:t>
            </a:r>
            <a:r>
              <a:rPr lang="en-US" sz="1400" dirty="0" smtClean="0"/>
              <a:t> </a:t>
            </a:r>
            <a:r>
              <a:rPr lang="en-US" sz="1400" dirty="0" err="1" smtClean="0"/>
              <a:t>competitivi</a:t>
            </a:r>
            <a:r>
              <a:rPr lang="en-US" sz="1400" dirty="0" smtClean="0"/>
              <a:t> a </a:t>
            </a:r>
            <a:r>
              <a:rPr lang="en-US" sz="1400" dirty="0" err="1" smtClean="0"/>
              <a:t>livello</a:t>
            </a:r>
            <a:r>
              <a:rPr lang="en-US" sz="1400" dirty="0" smtClean="0"/>
              <a:t> </a:t>
            </a:r>
            <a:r>
              <a:rPr lang="en-US" sz="1400" dirty="0" err="1" smtClean="0"/>
              <a:t>internazionale</a:t>
            </a:r>
            <a:endParaRPr lang="en-US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63153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Alcune</a:t>
            </a:r>
            <a:r>
              <a:rPr lang="en-US" dirty="0" smtClean="0"/>
              <a:t> </a:t>
            </a:r>
            <a:r>
              <a:rPr lang="en-US" dirty="0" err="1" smtClean="0"/>
              <a:t>questioni</a:t>
            </a:r>
            <a:r>
              <a:rPr lang="en-US" dirty="0" smtClean="0"/>
              <a:t> </a:t>
            </a:r>
            <a:r>
              <a:rPr lang="en-US" dirty="0" err="1" smtClean="0"/>
              <a:t>specifiche</a:t>
            </a:r>
            <a:r>
              <a:rPr lang="en-US" dirty="0" smtClean="0"/>
              <a:t>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250" y="1251384"/>
            <a:ext cx="8282034" cy="5081141"/>
          </a:xfrm>
        </p:spPr>
        <p:txBody>
          <a:bodyPr/>
          <a:lstStyle/>
          <a:p>
            <a:pPr marL="69850" indent="0">
              <a:buNone/>
            </a:pPr>
            <a:r>
              <a:rPr lang="en-US" sz="1800" dirty="0" err="1" smtClean="0"/>
              <a:t>Proposta</a:t>
            </a:r>
            <a:r>
              <a:rPr lang="en-US" sz="1800" dirty="0" smtClean="0"/>
              <a:t> COME (Copper Measurement)</a:t>
            </a:r>
          </a:p>
          <a:p>
            <a:r>
              <a:rPr lang="en-US" sz="1800" dirty="0" err="1" smtClean="0"/>
              <a:t>Progetto</a:t>
            </a:r>
            <a:r>
              <a:rPr lang="en-US" sz="1800" dirty="0" smtClean="0"/>
              <a:t> di </a:t>
            </a:r>
            <a:r>
              <a:rPr lang="en-US" sz="1800" dirty="0" err="1" smtClean="0"/>
              <a:t>durata</a:t>
            </a:r>
            <a:r>
              <a:rPr lang="en-US" sz="1800" dirty="0" smtClean="0"/>
              <a:t> </a:t>
            </a:r>
            <a:r>
              <a:rPr lang="en-US" sz="1800" dirty="0" err="1" smtClean="0"/>
              <a:t>annuale</a:t>
            </a:r>
            <a:r>
              <a:rPr lang="en-US" sz="1800" dirty="0" smtClean="0"/>
              <a:t> per la </a:t>
            </a:r>
            <a:r>
              <a:rPr lang="en-US" sz="1800" dirty="0" err="1" smtClean="0"/>
              <a:t>misura</a:t>
            </a:r>
            <a:r>
              <a:rPr lang="en-US" sz="1800" dirty="0" smtClean="0"/>
              <a:t> </a:t>
            </a:r>
            <a:r>
              <a:rPr lang="en-US" sz="1800" dirty="0" err="1" smtClean="0"/>
              <a:t>della</a:t>
            </a:r>
            <a:r>
              <a:rPr lang="en-US" sz="1800" dirty="0" smtClean="0"/>
              <a:t> </a:t>
            </a:r>
            <a:r>
              <a:rPr lang="en-US" sz="1800" dirty="0" err="1" smtClean="0"/>
              <a:t>sezione</a:t>
            </a:r>
            <a:r>
              <a:rPr lang="en-US" sz="1800" dirty="0" smtClean="0"/>
              <a:t> </a:t>
            </a:r>
            <a:r>
              <a:rPr lang="en-US" sz="1800" dirty="0" err="1" smtClean="0"/>
              <a:t>d’urto</a:t>
            </a:r>
            <a:r>
              <a:rPr lang="en-US" sz="1800" dirty="0" smtClean="0"/>
              <a:t> di </a:t>
            </a:r>
            <a:r>
              <a:rPr lang="en-US" sz="1800" dirty="0" err="1" smtClean="0"/>
              <a:t>produzione</a:t>
            </a:r>
            <a:r>
              <a:rPr lang="en-US" sz="1800" dirty="0" smtClean="0"/>
              <a:t> di </a:t>
            </a:r>
            <a:r>
              <a:rPr lang="en-US" sz="1800" baseline="30000" dirty="0" smtClean="0"/>
              <a:t>67</a:t>
            </a:r>
            <a:r>
              <a:rPr lang="en-US" sz="1800" dirty="0" smtClean="0"/>
              <a:t>Cu con la </a:t>
            </a:r>
            <a:r>
              <a:rPr lang="en-US" sz="1800" dirty="0" err="1" smtClean="0"/>
              <a:t>reazione</a:t>
            </a:r>
            <a:r>
              <a:rPr lang="en-US" sz="1800" dirty="0" smtClean="0"/>
              <a:t>  </a:t>
            </a:r>
            <a:r>
              <a:rPr lang="en-US" sz="1800" baseline="30000" dirty="0" smtClean="0"/>
              <a:t>70</a:t>
            </a:r>
            <a:r>
              <a:rPr lang="en-US" sz="1800" dirty="0" smtClean="0"/>
              <a:t>Zn (p,2p+2n) </a:t>
            </a:r>
            <a:r>
              <a:rPr lang="en-US" sz="1800" baseline="30000" dirty="0"/>
              <a:t>67</a:t>
            </a:r>
            <a:r>
              <a:rPr lang="en-US" sz="1800" dirty="0"/>
              <a:t>Cu </a:t>
            </a:r>
            <a:endParaRPr lang="en-US" sz="1800" dirty="0" smtClean="0"/>
          </a:p>
          <a:p>
            <a:pPr lvl="1"/>
            <a:r>
              <a:rPr lang="en-US" sz="1400" dirty="0" err="1" smtClean="0"/>
              <a:t>Isotopo</a:t>
            </a:r>
            <a:r>
              <a:rPr lang="en-US" sz="1400" dirty="0" smtClean="0"/>
              <a:t> a </a:t>
            </a:r>
            <a:r>
              <a:rPr lang="en-US" sz="1400" dirty="0" err="1" smtClean="0"/>
              <a:t>maggior</a:t>
            </a:r>
            <a:r>
              <a:rPr lang="en-US" sz="1400" dirty="0" smtClean="0"/>
              <a:t> vita media (61.83 h) </a:t>
            </a:r>
            <a:r>
              <a:rPr lang="en-US" sz="1400" dirty="0" err="1" smtClean="0"/>
              <a:t>emette</a:t>
            </a:r>
            <a:r>
              <a:rPr lang="en-US" sz="1400" dirty="0" smtClean="0"/>
              <a:t> β</a:t>
            </a:r>
            <a:r>
              <a:rPr lang="en-US" sz="1400" dirty="0" err="1" smtClean="0"/>
              <a:t>eγ</a:t>
            </a:r>
            <a:r>
              <a:rPr lang="en-US" sz="1400" dirty="0" smtClean="0"/>
              <a:t>, </a:t>
            </a:r>
            <a:r>
              <a:rPr lang="en-US" sz="1400" dirty="0" err="1" smtClean="0"/>
              <a:t>adattti</a:t>
            </a:r>
            <a:r>
              <a:rPr lang="en-US" sz="1400" dirty="0" smtClean="0"/>
              <a:t> </a:t>
            </a:r>
            <a:r>
              <a:rPr lang="en-US" sz="1400" dirty="0" err="1" smtClean="0"/>
              <a:t>risp</a:t>
            </a:r>
            <a:r>
              <a:rPr lang="en-US" sz="1400" dirty="0" smtClean="0"/>
              <a:t>. per </a:t>
            </a:r>
            <a:r>
              <a:rPr lang="en-US" sz="1400" dirty="0" err="1" smtClean="0"/>
              <a:t>terapia</a:t>
            </a:r>
            <a:r>
              <a:rPr lang="en-US" sz="1400" dirty="0" smtClean="0"/>
              <a:t> e imaging (140 e 185 </a:t>
            </a:r>
            <a:r>
              <a:rPr lang="en-US" sz="1400" dirty="0" err="1" smtClean="0"/>
              <a:t>keV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err="1" smtClean="0"/>
              <a:t>Difficile</a:t>
            </a:r>
            <a:r>
              <a:rPr lang="en-US" sz="1400" dirty="0" smtClean="0"/>
              <a:t> </a:t>
            </a:r>
            <a:r>
              <a:rPr lang="en-US" sz="1400" dirty="0" err="1" smtClean="0"/>
              <a:t>reperibilità</a:t>
            </a:r>
            <a:r>
              <a:rPr lang="en-US" sz="1400" dirty="0" smtClean="0"/>
              <a:t>: </a:t>
            </a:r>
            <a:r>
              <a:rPr lang="en-US" sz="1400" dirty="0" err="1" smtClean="0"/>
              <a:t>una</a:t>
            </a:r>
            <a:r>
              <a:rPr lang="en-US" sz="1400" dirty="0" smtClean="0"/>
              <a:t> dose </a:t>
            </a:r>
            <a:r>
              <a:rPr lang="en-US" sz="1400" dirty="0" err="1" smtClean="0"/>
              <a:t>terapeutica</a:t>
            </a:r>
            <a:r>
              <a:rPr lang="en-US" sz="1400" dirty="0" smtClean="0"/>
              <a:t> </a:t>
            </a:r>
            <a:r>
              <a:rPr lang="en-US" sz="1400" dirty="0" err="1" smtClean="0"/>
              <a:t>corrisponde</a:t>
            </a:r>
            <a:r>
              <a:rPr lang="en-US" sz="1400" dirty="0" smtClean="0"/>
              <a:t> </a:t>
            </a:r>
            <a:r>
              <a:rPr lang="en-US" sz="1400" dirty="0" err="1" smtClean="0"/>
              <a:t>all’attuale</a:t>
            </a:r>
            <a:r>
              <a:rPr lang="en-US" sz="1400" dirty="0" smtClean="0"/>
              <a:t> </a:t>
            </a:r>
            <a:r>
              <a:rPr lang="en-US" sz="1400" dirty="0" err="1" smtClean="0"/>
              <a:t>produzione</a:t>
            </a:r>
            <a:r>
              <a:rPr lang="en-US" sz="1400" dirty="0" smtClean="0"/>
              <a:t> </a:t>
            </a:r>
            <a:r>
              <a:rPr lang="en-US" sz="1400" dirty="0" err="1" smtClean="0"/>
              <a:t>mensile</a:t>
            </a:r>
            <a:r>
              <a:rPr lang="en-US" sz="1400" dirty="0" smtClean="0"/>
              <a:t> </a:t>
            </a:r>
            <a:r>
              <a:rPr lang="en-US" sz="1400" dirty="0" err="1" smtClean="0"/>
              <a:t>mondiale</a:t>
            </a:r>
            <a:r>
              <a:rPr lang="en-US" sz="1400" dirty="0" smtClean="0"/>
              <a:t>, a </a:t>
            </a:r>
            <a:r>
              <a:rPr lang="en-US" sz="1400" dirty="0" err="1" smtClean="0"/>
              <a:t>causa</a:t>
            </a:r>
            <a:r>
              <a:rPr lang="en-US" sz="1400" dirty="0" smtClean="0"/>
              <a:t> </a:t>
            </a:r>
            <a:r>
              <a:rPr lang="en-US" sz="1400" dirty="0" err="1" smtClean="0"/>
              <a:t>della</a:t>
            </a:r>
            <a:r>
              <a:rPr lang="en-US" sz="1400" dirty="0" smtClean="0"/>
              <a:t> </a:t>
            </a:r>
            <a:r>
              <a:rPr lang="en-US" sz="1400" dirty="0" err="1" smtClean="0"/>
              <a:t>poca</a:t>
            </a:r>
            <a:r>
              <a:rPr lang="en-US" sz="1400" dirty="0" smtClean="0"/>
              <a:t> </a:t>
            </a:r>
            <a:r>
              <a:rPr lang="en-US" sz="1400" dirty="0" err="1" smtClean="0"/>
              <a:t>efficienza</a:t>
            </a:r>
            <a:r>
              <a:rPr lang="en-US" sz="1400" dirty="0" smtClean="0"/>
              <a:t> </a:t>
            </a:r>
            <a:r>
              <a:rPr lang="en-US" sz="1400" dirty="0" err="1" smtClean="0"/>
              <a:t>delle</a:t>
            </a:r>
            <a:r>
              <a:rPr lang="en-US" sz="1400" dirty="0" smtClean="0"/>
              <a:t> </a:t>
            </a:r>
            <a:r>
              <a:rPr lang="en-US" sz="1400" dirty="0" err="1" smtClean="0"/>
              <a:t>reazioni</a:t>
            </a:r>
            <a:r>
              <a:rPr lang="en-US" sz="1400" dirty="0" smtClean="0"/>
              <a:t> </a:t>
            </a:r>
            <a:r>
              <a:rPr lang="en-US" sz="1400" dirty="0" err="1" smtClean="0"/>
              <a:t>usate</a:t>
            </a:r>
            <a:r>
              <a:rPr lang="en-US" sz="1400" dirty="0" smtClean="0"/>
              <a:t>, con </a:t>
            </a:r>
            <a:r>
              <a:rPr lang="en-US" sz="1400" dirty="0" err="1" smtClean="0"/>
              <a:t>altri</a:t>
            </a:r>
            <a:r>
              <a:rPr lang="en-US" sz="1400" dirty="0" smtClean="0"/>
              <a:t> </a:t>
            </a:r>
            <a:r>
              <a:rPr lang="en-US" sz="1400" dirty="0" err="1" smtClean="0"/>
              <a:t>isotopi</a:t>
            </a:r>
            <a:r>
              <a:rPr lang="en-US" sz="1400" dirty="0" smtClean="0"/>
              <a:t> del </a:t>
            </a:r>
            <a:r>
              <a:rPr lang="en-US" sz="1400" dirty="0" err="1" smtClean="0"/>
              <a:t>rame</a:t>
            </a:r>
            <a:r>
              <a:rPr lang="en-US" sz="1400" dirty="0" smtClean="0"/>
              <a:t> come </a:t>
            </a:r>
            <a:r>
              <a:rPr lang="en-US" sz="1400" dirty="0" err="1" smtClean="0"/>
              <a:t>contaminanti</a:t>
            </a:r>
            <a:endParaRPr lang="en-US" sz="1400" dirty="0"/>
          </a:p>
          <a:p>
            <a:pPr lvl="1"/>
            <a:r>
              <a:rPr lang="en-US" sz="1400" dirty="0" err="1" smtClean="0"/>
              <a:t>Sezione</a:t>
            </a:r>
            <a:r>
              <a:rPr lang="en-US" sz="1400" dirty="0" smtClean="0"/>
              <a:t> </a:t>
            </a:r>
            <a:r>
              <a:rPr lang="en-US" sz="1400" dirty="0" err="1" smtClean="0"/>
              <a:t>d’urto</a:t>
            </a:r>
            <a:r>
              <a:rPr lang="en-US" sz="1400" dirty="0" smtClean="0"/>
              <a:t> nota </a:t>
            </a:r>
            <a:r>
              <a:rPr lang="en-US" sz="1400" dirty="0" err="1" smtClean="0"/>
              <a:t>fino</a:t>
            </a:r>
            <a:r>
              <a:rPr lang="en-US" sz="1400" dirty="0" smtClean="0"/>
              <a:t> a 35 MeV, COME </a:t>
            </a:r>
            <a:r>
              <a:rPr lang="en-US" sz="1400" dirty="0" err="1" smtClean="0"/>
              <a:t>si</a:t>
            </a:r>
            <a:r>
              <a:rPr lang="en-US" sz="1400" dirty="0" smtClean="0"/>
              <a:t> propone di </a:t>
            </a:r>
            <a:r>
              <a:rPr lang="en-US" sz="1400" dirty="0" err="1" smtClean="0"/>
              <a:t>esplorare</a:t>
            </a:r>
            <a:r>
              <a:rPr lang="en-US" sz="1400" dirty="0" smtClean="0"/>
              <a:t> </a:t>
            </a:r>
            <a:r>
              <a:rPr lang="en-US" sz="1400" dirty="0" err="1" smtClean="0"/>
              <a:t>il</a:t>
            </a:r>
            <a:r>
              <a:rPr lang="en-US" sz="1400" dirty="0" smtClean="0"/>
              <a:t> range 30-70 MeV dove la </a:t>
            </a:r>
            <a:r>
              <a:rPr lang="en-US" sz="1400" dirty="0" err="1" smtClean="0"/>
              <a:t>reazione</a:t>
            </a:r>
            <a:r>
              <a:rPr lang="en-US" sz="1400" dirty="0" smtClean="0"/>
              <a:t> </a:t>
            </a:r>
            <a:r>
              <a:rPr lang="en-US" sz="1400" dirty="0" err="1" smtClean="0"/>
              <a:t>potrebbe</a:t>
            </a:r>
            <a:r>
              <a:rPr lang="en-US" sz="1400" dirty="0" smtClean="0"/>
              <a:t> </a:t>
            </a:r>
            <a:r>
              <a:rPr lang="en-US" sz="1400" dirty="0" err="1" smtClean="0"/>
              <a:t>diventare</a:t>
            </a:r>
            <a:r>
              <a:rPr lang="en-US" sz="1400" dirty="0" smtClean="0"/>
              <a:t> molto </a:t>
            </a:r>
            <a:r>
              <a:rPr lang="en-US" sz="1400" dirty="0" err="1" smtClean="0"/>
              <a:t>più</a:t>
            </a:r>
            <a:r>
              <a:rPr lang="en-US" sz="1400" dirty="0" smtClean="0"/>
              <a:t> </a:t>
            </a:r>
            <a:r>
              <a:rPr lang="en-US" sz="1400" dirty="0" err="1" smtClean="0"/>
              <a:t>efficiente</a:t>
            </a:r>
            <a:endParaRPr lang="en-US" sz="1400" dirty="0" smtClean="0"/>
          </a:p>
          <a:p>
            <a:r>
              <a:rPr lang="en-US" sz="1800" dirty="0" err="1" smtClean="0"/>
              <a:t>Proposta</a:t>
            </a:r>
            <a:r>
              <a:rPr lang="en-US" sz="1800" dirty="0" smtClean="0"/>
              <a:t> </a:t>
            </a:r>
            <a:r>
              <a:rPr lang="en-US" sz="1800" dirty="0" err="1" smtClean="0"/>
              <a:t>inserita</a:t>
            </a:r>
            <a:r>
              <a:rPr lang="en-US" sz="1800" dirty="0" smtClean="0"/>
              <a:t> </a:t>
            </a:r>
            <a:r>
              <a:rPr lang="en-US" sz="1800" dirty="0" err="1" smtClean="0"/>
              <a:t>nel</a:t>
            </a:r>
            <a:r>
              <a:rPr lang="en-US" sz="1800" dirty="0" smtClean="0"/>
              <a:t> </a:t>
            </a:r>
            <a:r>
              <a:rPr lang="en-US" sz="1800" dirty="0" err="1" smtClean="0"/>
              <a:t>db</a:t>
            </a:r>
            <a:r>
              <a:rPr lang="en-US" sz="1800" dirty="0" smtClean="0"/>
              <a:t> come </a:t>
            </a:r>
            <a:r>
              <a:rPr lang="en-US" sz="1800" dirty="0" err="1" smtClean="0"/>
              <a:t>esperimento</a:t>
            </a:r>
            <a:r>
              <a:rPr lang="en-US" sz="1800" dirty="0" smtClean="0"/>
              <a:t> </a:t>
            </a:r>
          </a:p>
          <a:p>
            <a:pPr lvl="1"/>
            <a:r>
              <a:rPr lang="en-US" sz="1400" dirty="0" smtClean="0"/>
              <a:t>La </a:t>
            </a:r>
            <a:r>
              <a:rPr lang="en-US" sz="1400" dirty="0" err="1" smtClean="0"/>
              <a:t>responsabile</a:t>
            </a:r>
            <a:r>
              <a:rPr lang="en-US" sz="1400" dirty="0" smtClean="0"/>
              <a:t> </a:t>
            </a:r>
            <a:r>
              <a:rPr lang="en-US" sz="1400" dirty="0" err="1" smtClean="0"/>
              <a:t>è</a:t>
            </a:r>
            <a:r>
              <a:rPr lang="en-US" sz="1400" dirty="0" smtClean="0"/>
              <a:t> </a:t>
            </a:r>
            <a:r>
              <a:rPr lang="en-US" sz="1400" dirty="0" err="1" smtClean="0"/>
              <a:t>assegnista</a:t>
            </a:r>
            <a:r>
              <a:rPr lang="en-US" sz="1400" dirty="0" smtClean="0"/>
              <a:t> di LARAMED</a:t>
            </a:r>
          </a:p>
          <a:p>
            <a:pPr lvl="1"/>
            <a:r>
              <a:rPr lang="en-US" sz="1400" dirty="0" smtClean="0"/>
              <a:t>Il team </a:t>
            </a:r>
            <a:r>
              <a:rPr lang="en-US" sz="1400" dirty="0" err="1" smtClean="0"/>
              <a:t>è</a:t>
            </a:r>
            <a:r>
              <a:rPr lang="en-US" sz="1400" dirty="0" smtClean="0"/>
              <a:t> </a:t>
            </a:r>
            <a:r>
              <a:rPr lang="en-US" sz="1400" dirty="0" err="1" smtClean="0"/>
              <a:t>composto</a:t>
            </a:r>
            <a:r>
              <a:rPr lang="en-US" sz="1400" dirty="0" smtClean="0"/>
              <a:t> </a:t>
            </a:r>
            <a:r>
              <a:rPr lang="en-US" sz="1400" dirty="0" err="1" smtClean="0"/>
              <a:t>essenzialmente</a:t>
            </a:r>
            <a:r>
              <a:rPr lang="en-US" sz="1400" dirty="0" smtClean="0"/>
              <a:t> da </a:t>
            </a:r>
            <a:r>
              <a:rPr lang="en-US" sz="1400" dirty="0" err="1" smtClean="0"/>
              <a:t>tecnologi</a:t>
            </a:r>
            <a:endParaRPr lang="en-US" sz="1400" dirty="0" smtClean="0"/>
          </a:p>
          <a:p>
            <a:pPr lvl="1"/>
            <a:r>
              <a:rPr lang="en-US" sz="1400" dirty="0" err="1" smtClean="0"/>
              <a:t>Esperimento</a:t>
            </a:r>
            <a:r>
              <a:rPr lang="en-US" sz="1400" dirty="0" smtClean="0"/>
              <a:t> da </a:t>
            </a:r>
            <a:r>
              <a:rPr lang="en-US" sz="1400" dirty="0" err="1" smtClean="0"/>
              <a:t>effettuare</a:t>
            </a:r>
            <a:r>
              <a:rPr lang="en-US" sz="1400" dirty="0" smtClean="0"/>
              <a:t> a Nantes (ARRONAX) </a:t>
            </a:r>
            <a:r>
              <a:rPr lang="en-US" sz="1400" dirty="0" err="1" smtClean="0"/>
              <a:t>fino</a:t>
            </a:r>
            <a:r>
              <a:rPr lang="en-US" sz="1400" dirty="0" smtClean="0"/>
              <a:t> a </a:t>
            </a:r>
            <a:r>
              <a:rPr lang="en-US" sz="1400" dirty="0" err="1" smtClean="0"/>
              <a:t>disponibilità</a:t>
            </a:r>
            <a:r>
              <a:rPr lang="en-US" sz="1400" dirty="0" smtClean="0"/>
              <a:t> del </a:t>
            </a:r>
            <a:r>
              <a:rPr lang="en-US" sz="1400" dirty="0" err="1" smtClean="0"/>
              <a:t>ciclotrone</a:t>
            </a:r>
            <a:r>
              <a:rPr lang="en-US" sz="1400" dirty="0" smtClean="0"/>
              <a:t> </a:t>
            </a:r>
            <a:r>
              <a:rPr lang="en-US" sz="1400" dirty="0" err="1" smtClean="0"/>
              <a:t>dei</a:t>
            </a:r>
            <a:r>
              <a:rPr lang="en-US" sz="1400" dirty="0" smtClean="0"/>
              <a:t> LNL</a:t>
            </a:r>
          </a:p>
          <a:p>
            <a:r>
              <a:rPr lang="en-US" sz="1800" dirty="0" smtClean="0"/>
              <a:t>Test-bench per future ‘’call’’ di CSN3</a:t>
            </a:r>
          </a:p>
          <a:p>
            <a:r>
              <a:rPr lang="en-US" sz="1800" dirty="0" err="1" smtClean="0"/>
              <a:t>Parere</a:t>
            </a:r>
            <a:r>
              <a:rPr lang="en-US" sz="1800" dirty="0" smtClean="0"/>
              <a:t> molto </a:t>
            </a:r>
            <a:r>
              <a:rPr lang="en-US" sz="1800" dirty="0" err="1" smtClean="0"/>
              <a:t>positivo</a:t>
            </a:r>
            <a:r>
              <a:rPr lang="en-US" sz="1800" dirty="0" smtClean="0"/>
              <a:t> </a:t>
            </a:r>
            <a:r>
              <a:rPr lang="en-US" sz="1800" dirty="0" err="1" smtClean="0"/>
              <a:t>dei</a:t>
            </a:r>
            <a:r>
              <a:rPr lang="en-US" sz="1800" dirty="0" smtClean="0"/>
              <a:t> referee, </a:t>
            </a:r>
            <a:r>
              <a:rPr lang="en-US" sz="1800" dirty="0" err="1" smtClean="0"/>
              <a:t>sia</a:t>
            </a:r>
            <a:r>
              <a:rPr lang="en-US" sz="1800" dirty="0" smtClean="0"/>
              <a:t> per </a:t>
            </a:r>
            <a:r>
              <a:rPr lang="en-US" sz="1800" dirty="0" err="1" smtClean="0"/>
              <a:t>l’interesse</a:t>
            </a:r>
            <a:r>
              <a:rPr lang="en-US" sz="1800" dirty="0" smtClean="0"/>
              <a:t> </a:t>
            </a:r>
            <a:r>
              <a:rPr lang="en-US" sz="1800" dirty="0" err="1" smtClean="0"/>
              <a:t>della</a:t>
            </a:r>
            <a:r>
              <a:rPr lang="en-US" sz="1800" dirty="0" smtClean="0"/>
              <a:t> </a:t>
            </a:r>
            <a:r>
              <a:rPr lang="en-US" sz="1800" dirty="0" err="1" smtClean="0"/>
              <a:t>misura</a:t>
            </a:r>
            <a:r>
              <a:rPr lang="en-US" sz="1800" dirty="0" smtClean="0"/>
              <a:t> in </a:t>
            </a:r>
            <a:r>
              <a:rPr lang="en-US" sz="1800" dirty="0" err="1" smtClean="0"/>
              <a:t>sé</a:t>
            </a:r>
            <a:r>
              <a:rPr lang="en-US" sz="1800" dirty="0" smtClean="0"/>
              <a:t> </a:t>
            </a:r>
            <a:r>
              <a:rPr lang="en-US" sz="1800" dirty="0" err="1" smtClean="0"/>
              <a:t>sia</a:t>
            </a:r>
            <a:r>
              <a:rPr lang="en-US" sz="1800" dirty="0" smtClean="0"/>
              <a:t> per </a:t>
            </a:r>
            <a:r>
              <a:rPr lang="en-US" sz="1800" dirty="0" err="1" smtClean="0"/>
              <a:t>l’impatto</a:t>
            </a:r>
            <a:r>
              <a:rPr lang="en-US" sz="1800" dirty="0" smtClean="0"/>
              <a:t> a </a:t>
            </a:r>
            <a:r>
              <a:rPr lang="en-US" sz="1800" dirty="0" err="1" smtClean="0"/>
              <a:t>lunga</a:t>
            </a:r>
            <a:r>
              <a:rPr lang="en-US" sz="1800" dirty="0" smtClean="0"/>
              <a:t> </a:t>
            </a:r>
            <a:r>
              <a:rPr lang="en-US" sz="1800" dirty="0" err="1" smtClean="0"/>
              <a:t>scadenza</a:t>
            </a:r>
            <a:r>
              <a:rPr lang="en-US" sz="1800" dirty="0" smtClean="0"/>
              <a:t> del </a:t>
            </a:r>
            <a:r>
              <a:rPr lang="en-US" sz="1800" dirty="0" err="1" smtClean="0"/>
              <a:t>tipo</a:t>
            </a:r>
            <a:r>
              <a:rPr lang="en-US" sz="1800" dirty="0" smtClean="0"/>
              <a:t> di </a:t>
            </a:r>
            <a:r>
              <a:rPr lang="en-US" sz="1800" dirty="0" err="1" smtClean="0"/>
              <a:t>ricerca</a:t>
            </a:r>
            <a:endParaRPr lang="en-US" sz="1800" dirty="0" smtClean="0"/>
          </a:p>
          <a:p>
            <a:r>
              <a:rPr lang="en-US" sz="1800" dirty="0" err="1" smtClean="0">
                <a:ln>
                  <a:solidFill>
                    <a:schemeClr val="bg1"/>
                  </a:solidFill>
                </a:ln>
              </a:rPr>
              <a:t>Attualmente</a:t>
            </a:r>
            <a:r>
              <a:rPr lang="en-US" sz="1800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1800" dirty="0" err="1" smtClean="0">
                <a:ln>
                  <a:solidFill>
                    <a:schemeClr val="bg1"/>
                  </a:solidFill>
                </a:ln>
              </a:rPr>
              <a:t>finanziata</a:t>
            </a:r>
            <a:r>
              <a:rPr lang="en-US" sz="1800" dirty="0" smtClean="0">
                <a:ln>
                  <a:solidFill>
                    <a:schemeClr val="bg1"/>
                  </a:solidFill>
                </a:ln>
              </a:rPr>
              <a:t> in </a:t>
            </a:r>
            <a:r>
              <a:rPr lang="en-US" sz="1800" dirty="0" err="1" smtClean="0">
                <a:ln>
                  <a:solidFill>
                    <a:schemeClr val="bg1"/>
                  </a:solidFill>
                </a:ln>
              </a:rPr>
              <a:t>dotazioni</a:t>
            </a:r>
            <a:endParaRPr lang="en-US" sz="1800" dirty="0" smtClean="0">
              <a:ln>
                <a:solidFill>
                  <a:schemeClr val="bg1"/>
                </a:solidFill>
              </a:ln>
            </a:endParaRPr>
          </a:p>
          <a:p>
            <a:pPr lvl="1"/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86300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Bilancio</a:t>
            </a:r>
            <a:r>
              <a:rPr lang="en-US" dirty="0" smtClean="0"/>
              <a:t> – LE </a:t>
            </a:r>
            <a:r>
              <a:rPr lang="en-US" dirty="0" err="1" smtClean="0"/>
              <a:t>cifre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985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57100" y="1139477"/>
            <a:ext cx="5582757" cy="5430470"/>
            <a:chOff x="1657100" y="1139477"/>
            <a:chExt cx="5582757" cy="5430470"/>
          </a:xfrm>
        </p:grpSpPr>
        <p:sp>
          <p:nvSpPr>
            <p:cNvPr id="11" name="TextBox 10"/>
            <p:cNvSpPr txBox="1"/>
            <p:nvPr/>
          </p:nvSpPr>
          <p:spPr>
            <a:xfrm>
              <a:off x="1657100" y="1139477"/>
              <a:ext cx="5582757" cy="553998"/>
            </a:xfrm>
            <a:prstGeom prst="rect">
              <a:avLst/>
            </a:prstGeom>
            <a:solidFill>
              <a:srgbClr val="BA056B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MISSIONI </a:t>
              </a:r>
            </a:p>
            <a:p>
              <a:r>
                <a:rPr lang="en-US" sz="1200" dirty="0" smtClean="0"/>
                <a:t>                 RICHIESTA   REFER.      TAGLIO CSN    TUQ      ASSEGN.        %TAGLIO</a:t>
              </a:r>
              <a:endParaRPr lang="en-US" sz="1200" dirty="0"/>
            </a:p>
          </p:txBody>
        </p:sp>
        <p:pic>
          <p:nvPicPr>
            <p:cNvPr id="7" name="Picture 6" descr="Screen Shot 2015-10-07 at 11.41.00.png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239" y="1697949"/>
              <a:ext cx="5570057" cy="487199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657101" y="1138617"/>
            <a:ext cx="5579196" cy="5431330"/>
            <a:chOff x="1657101" y="1138617"/>
            <a:chExt cx="5579196" cy="5431330"/>
          </a:xfrm>
        </p:grpSpPr>
        <p:sp>
          <p:nvSpPr>
            <p:cNvPr id="8" name="TextBox 7"/>
            <p:cNvSpPr txBox="1"/>
            <p:nvPr/>
          </p:nvSpPr>
          <p:spPr>
            <a:xfrm>
              <a:off x="1657101" y="1138617"/>
              <a:ext cx="5579196" cy="5539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NON MISSIONI </a:t>
              </a:r>
            </a:p>
            <a:p>
              <a:r>
                <a:rPr lang="en-US" sz="1200" dirty="0" smtClean="0"/>
                <a:t>ESP.                            RICH.      REFER.      TAGLIO CSN   TUQ   ASSEGN.  %TAGLIO</a:t>
              </a:r>
              <a:endParaRPr lang="en-US" sz="1200" dirty="0"/>
            </a:p>
          </p:txBody>
        </p:sp>
        <p:pic>
          <p:nvPicPr>
            <p:cNvPr id="18" name="Picture 17" descr="Screen Shot 2015-10-05 at 19.07.4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101" y="1692615"/>
              <a:ext cx="5579196" cy="48773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447741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Bilancio</a:t>
            </a:r>
            <a:r>
              <a:rPr lang="en-US" dirty="0" smtClean="0"/>
              <a:t> – </a:t>
            </a:r>
            <a:r>
              <a:rPr lang="en-US" dirty="0" err="1" smtClean="0"/>
              <a:t>fattori</a:t>
            </a:r>
            <a:r>
              <a:rPr lang="en-US" dirty="0" smtClean="0"/>
              <a:t> </a:t>
            </a:r>
            <a:r>
              <a:rPr lang="en-US" dirty="0" err="1" smtClean="0"/>
              <a:t>d’impatto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81924"/>
            <a:ext cx="7772400" cy="5025113"/>
          </a:xfrm>
          <a:pattFill prst="pct90">
            <a:fgClr>
              <a:srgbClr val="3A3A3A"/>
            </a:fgClr>
            <a:bgClr>
              <a:schemeClr val="bg2">
                <a:lumMod val="50000"/>
                <a:lumOff val="50000"/>
              </a:schemeClr>
            </a:bgClr>
          </a:pattFill>
        </p:spPr>
        <p:txBody>
          <a:bodyPr/>
          <a:lstStyle/>
          <a:p>
            <a:r>
              <a:rPr lang="en-US" dirty="0" err="1" smtClean="0"/>
              <a:t>Cambio</a:t>
            </a:r>
            <a:r>
              <a:rPr lang="en-US" dirty="0" smtClean="0"/>
              <a:t> CHF/€ </a:t>
            </a:r>
          </a:p>
          <a:p>
            <a:r>
              <a:rPr lang="en-US" dirty="0" err="1" smtClean="0"/>
              <a:t>Finanziamento</a:t>
            </a:r>
            <a:r>
              <a:rPr lang="en-US" dirty="0" smtClean="0"/>
              <a:t> </a:t>
            </a:r>
            <a:r>
              <a:rPr lang="en-US" dirty="0" err="1" smtClean="0"/>
              <a:t>nuovi</a:t>
            </a:r>
            <a:r>
              <a:rPr lang="en-US" dirty="0" smtClean="0"/>
              <a:t> </a:t>
            </a:r>
            <a:r>
              <a:rPr lang="en-US" dirty="0" err="1" smtClean="0"/>
              <a:t>esperimenti</a:t>
            </a:r>
            <a:r>
              <a:rPr lang="en-US" dirty="0" smtClean="0"/>
              <a:t> non ‘’di </a:t>
            </a:r>
            <a:r>
              <a:rPr lang="en-US" dirty="0" err="1" smtClean="0"/>
              <a:t>commissione</a:t>
            </a:r>
            <a:r>
              <a:rPr lang="en-US" dirty="0" smtClean="0"/>
              <a:t>’’ (WN, </a:t>
            </a:r>
            <a:r>
              <a:rPr lang="en-US" dirty="0" err="1" smtClean="0"/>
              <a:t>premiali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Coincidenza</a:t>
            </a:r>
            <a:r>
              <a:rPr lang="en-US" dirty="0" smtClean="0"/>
              <a:t> di </a:t>
            </a:r>
            <a:r>
              <a:rPr lang="en-US" dirty="0" err="1" smtClean="0"/>
              <a:t>costruzione</a:t>
            </a:r>
            <a:r>
              <a:rPr lang="en-US" dirty="0" smtClean="0"/>
              <a:t>/</a:t>
            </a:r>
            <a:r>
              <a:rPr lang="en-US" dirty="0" err="1" smtClean="0"/>
              <a:t>installazione</a:t>
            </a:r>
            <a:r>
              <a:rPr lang="en-US" dirty="0" smtClean="0"/>
              <a:t> per </a:t>
            </a:r>
            <a:r>
              <a:rPr lang="en-US" dirty="0" err="1" smtClean="0"/>
              <a:t>alcuni</a:t>
            </a:r>
            <a:r>
              <a:rPr lang="en-US" dirty="0" smtClean="0"/>
              <a:t> </a:t>
            </a:r>
            <a:r>
              <a:rPr lang="en-US" dirty="0" err="1" smtClean="0"/>
              <a:t>esperimenti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 err="1" smtClean="0"/>
              <a:t>referaggi</a:t>
            </a:r>
            <a:r>
              <a:rPr lang="en-US" dirty="0" smtClean="0"/>
              <a:t> </a:t>
            </a:r>
            <a:r>
              <a:rPr lang="en-US" dirty="0" err="1" smtClean="0"/>
              <a:t>fatti</a:t>
            </a:r>
            <a:r>
              <a:rPr lang="en-US" dirty="0" smtClean="0"/>
              <a:t> e </a:t>
            </a:r>
            <a:r>
              <a:rPr lang="en-US" dirty="0" err="1" smtClean="0"/>
              <a:t>tagli</a:t>
            </a:r>
            <a:r>
              <a:rPr lang="en-US" dirty="0" smtClean="0"/>
              <a:t> di CSN (</a:t>
            </a:r>
            <a:r>
              <a:rPr lang="en-US" dirty="0" err="1" smtClean="0"/>
              <a:t>lineari</a:t>
            </a:r>
            <a:r>
              <a:rPr lang="en-US" dirty="0" smtClean="0"/>
              <a:t>) </a:t>
            </a:r>
            <a:r>
              <a:rPr lang="en-US" dirty="0" err="1" smtClean="0"/>
              <a:t>applicati</a:t>
            </a:r>
            <a:r>
              <a:rPr lang="en-US" dirty="0" smtClean="0"/>
              <a:t>, </a:t>
            </a:r>
            <a:r>
              <a:rPr lang="en-US" dirty="0" err="1" smtClean="0"/>
              <a:t>risulta</a:t>
            </a:r>
            <a:r>
              <a:rPr lang="en-US" dirty="0" smtClean="0"/>
              <a:t> un </a:t>
            </a:r>
            <a:r>
              <a:rPr lang="en-US" dirty="0" err="1" smtClean="0"/>
              <a:t>eccesso</a:t>
            </a:r>
            <a:r>
              <a:rPr lang="en-US" dirty="0" smtClean="0"/>
              <a:t> di </a:t>
            </a:r>
            <a:r>
              <a:rPr lang="en-US" dirty="0" err="1" smtClean="0"/>
              <a:t>richiesta</a:t>
            </a:r>
            <a:r>
              <a:rPr lang="en-US" dirty="0" smtClean="0"/>
              <a:t> di </a:t>
            </a:r>
            <a:r>
              <a:rPr lang="en-US" dirty="0" err="1" smtClean="0"/>
              <a:t>oltre</a:t>
            </a:r>
            <a:r>
              <a:rPr lang="en-US" dirty="0" smtClean="0"/>
              <a:t> 600 k€</a:t>
            </a:r>
          </a:p>
          <a:p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ridurlo</a:t>
            </a:r>
            <a:r>
              <a:rPr lang="en-US" dirty="0" smtClean="0"/>
              <a:t> a </a:t>
            </a:r>
            <a:r>
              <a:rPr lang="en-US" dirty="0" err="1" smtClean="0"/>
              <a:t>meno</a:t>
            </a:r>
            <a:r>
              <a:rPr lang="en-US" dirty="0" smtClean="0"/>
              <a:t> di 500 k€ </a:t>
            </a:r>
            <a:r>
              <a:rPr lang="en-US" dirty="0" err="1" smtClean="0"/>
              <a:t>dilazionando</a:t>
            </a:r>
            <a:r>
              <a:rPr lang="en-US" dirty="0" smtClean="0"/>
              <a:t> </a:t>
            </a:r>
            <a:r>
              <a:rPr lang="en-US" dirty="0" err="1" smtClean="0"/>
              <a:t>alcune</a:t>
            </a:r>
            <a:r>
              <a:rPr lang="en-US" dirty="0" smtClean="0"/>
              <a:t> </a:t>
            </a:r>
            <a:r>
              <a:rPr lang="en-US" dirty="0" err="1" smtClean="0"/>
              <a:t>spese</a:t>
            </a:r>
            <a:r>
              <a:rPr lang="en-US" dirty="0" smtClean="0"/>
              <a:t>, ma </a:t>
            </a:r>
            <a:r>
              <a:rPr lang="en-US" dirty="0" err="1" smtClean="0"/>
              <a:t>molti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impegni</a:t>
            </a:r>
            <a:r>
              <a:rPr lang="en-US" dirty="0" smtClean="0"/>
              <a:t> </a:t>
            </a:r>
            <a:r>
              <a:rPr lang="en-US" dirty="0" err="1" smtClean="0"/>
              <a:t>già</a:t>
            </a:r>
            <a:r>
              <a:rPr lang="en-US" dirty="0" smtClean="0"/>
              <a:t> </a:t>
            </a:r>
            <a:r>
              <a:rPr lang="en-US" dirty="0" err="1" smtClean="0"/>
              <a:t>presi</a:t>
            </a:r>
            <a:r>
              <a:rPr lang="en-US" dirty="0" smtClean="0"/>
              <a:t> </a:t>
            </a:r>
            <a:r>
              <a:rPr lang="en-US" dirty="0" err="1" smtClean="0"/>
              <a:t>dagli</a:t>
            </a:r>
            <a:r>
              <a:rPr lang="en-US" dirty="0" smtClean="0"/>
              <a:t> </a:t>
            </a:r>
            <a:r>
              <a:rPr lang="en-US" dirty="0" err="1" smtClean="0"/>
              <a:t>esperimenti</a:t>
            </a:r>
            <a:endParaRPr lang="en-US" dirty="0"/>
          </a:p>
          <a:p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stata</a:t>
            </a:r>
            <a:r>
              <a:rPr lang="en-US" dirty="0" smtClean="0"/>
              <a:t> </a:t>
            </a:r>
            <a:r>
              <a:rPr lang="en-US" dirty="0" err="1" smtClean="0"/>
              <a:t>applicata</a:t>
            </a:r>
            <a:r>
              <a:rPr lang="en-US" dirty="0" smtClean="0"/>
              <a:t> la </a:t>
            </a:r>
            <a:r>
              <a:rPr lang="en-US" dirty="0" err="1" smtClean="0"/>
              <a:t>riduzione</a:t>
            </a:r>
            <a:r>
              <a:rPr lang="en-US" dirty="0" smtClean="0"/>
              <a:t> </a:t>
            </a:r>
            <a:r>
              <a:rPr lang="en-US" dirty="0" err="1" smtClean="0"/>
              <a:t>necessaria</a:t>
            </a:r>
            <a:r>
              <a:rPr lang="en-US" dirty="0" smtClean="0"/>
              <a:t> </a:t>
            </a:r>
            <a:r>
              <a:rPr lang="en-US" dirty="0" err="1" smtClean="0"/>
              <a:t>classificandola</a:t>
            </a:r>
            <a:r>
              <a:rPr lang="en-US" dirty="0" smtClean="0"/>
              <a:t> TAGLIO ULTIMO QUADRIMESTRE</a:t>
            </a:r>
          </a:p>
          <a:p>
            <a:pPr lvl="1"/>
            <a:r>
              <a:rPr lang="en-US" dirty="0" err="1" smtClean="0"/>
              <a:t>Richiesta</a:t>
            </a:r>
            <a:r>
              <a:rPr lang="en-US" dirty="0" smtClean="0"/>
              <a:t> di MT </a:t>
            </a:r>
            <a:r>
              <a:rPr lang="en-US" dirty="0" err="1" smtClean="0"/>
              <a:t>alla</a:t>
            </a:r>
            <a:r>
              <a:rPr lang="en-US" dirty="0" smtClean="0"/>
              <a:t> GE per </a:t>
            </a:r>
            <a:r>
              <a:rPr lang="en-US" dirty="0" err="1" smtClean="0"/>
              <a:t>ottenere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copertura</a:t>
            </a:r>
            <a:r>
              <a:rPr lang="en-US" dirty="0" smtClean="0"/>
              <a:t> del TUQ</a:t>
            </a:r>
          </a:p>
          <a:p>
            <a:r>
              <a:rPr lang="en-US" dirty="0" smtClean="0"/>
              <a:t>Questa </a:t>
            </a:r>
            <a:r>
              <a:rPr lang="en-US" dirty="0" err="1" smtClean="0"/>
              <a:t>situazione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ripresenterà</a:t>
            </a:r>
            <a:r>
              <a:rPr lang="en-US" dirty="0" smtClean="0"/>
              <a:t> per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prossimi</a:t>
            </a:r>
            <a:r>
              <a:rPr lang="en-US" dirty="0" smtClean="0"/>
              <a:t> 5 </a:t>
            </a:r>
            <a:r>
              <a:rPr lang="en-US" dirty="0" err="1" smtClean="0"/>
              <a:t>anni</a:t>
            </a:r>
            <a:endParaRPr lang="en-US" dirty="0" smtClean="0"/>
          </a:p>
          <a:p>
            <a:pPr lvl="1"/>
            <a:r>
              <a:rPr lang="en-US" dirty="0" err="1" smtClean="0"/>
              <a:t>Senza</a:t>
            </a:r>
            <a:r>
              <a:rPr lang="en-US" dirty="0" smtClean="0"/>
              <a:t> un </a:t>
            </a:r>
            <a:r>
              <a:rPr lang="en-US" dirty="0" err="1" smtClean="0"/>
              <a:t>aggiustamento</a:t>
            </a:r>
            <a:r>
              <a:rPr lang="en-US" dirty="0" smtClean="0"/>
              <a:t> del budget,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soluzione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sospendere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nuovi</a:t>
            </a:r>
            <a:r>
              <a:rPr lang="en-US" dirty="0" smtClean="0"/>
              <a:t> </a:t>
            </a:r>
            <a:r>
              <a:rPr lang="en-US" dirty="0" err="1" smtClean="0"/>
              <a:t>apparati</a:t>
            </a:r>
            <a:r>
              <a:rPr lang="en-US" dirty="0" smtClean="0"/>
              <a:t> (upgrades, SPES </a:t>
            </a:r>
            <a:r>
              <a:rPr lang="en-US" dirty="0" err="1" smtClean="0"/>
              <a:t>inclusa</a:t>
            </a:r>
            <a:r>
              <a:rPr lang="en-US" dirty="0" smtClean="0"/>
              <a:t>) </a:t>
            </a:r>
            <a:r>
              <a:rPr lang="en-US" dirty="0" err="1" smtClean="0"/>
              <a:t>tranne</a:t>
            </a:r>
            <a:r>
              <a:rPr lang="en-US" dirty="0" smtClean="0"/>
              <a:t> ALICE-Upgrades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57983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Esempi</a:t>
            </a:r>
            <a:r>
              <a:rPr lang="en-US" dirty="0" smtClean="0"/>
              <a:t> di ‘’</a:t>
            </a:r>
            <a:r>
              <a:rPr lang="en-US" dirty="0" err="1" smtClean="0"/>
              <a:t>vittime</a:t>
            </a:r>
            <a:r>
              <a:rPr lang="en-US" dirty="0" smtClean="0"/>
              <a:t>’’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AEGIS: </a:t>
            </a:r>
            <a:r>
              <a:rPr lang="en-US" dirty="0" err="1" smtClean="0"/>
              <a:t>pagamento</a:t>
            </a:r>
            <a:r>
              <a:rPr lang="en-US" dirty="0" smtClean="0"/>
              <a:t> </a:t>
            </a:r>
            <a:r>
              <a:rPr lang="en-US" dirty="0" err="1" smtClean="0"/>
              <a:t>sorgente</a:t>
            </a:r>
            <a:r>
              <a:rPr lang="en-US" dirty="0" smtClean="0"/>
              <a:t> di Na </a:t>
            </a:r>
            <a:r>
              <a:rPr lang="en-US" dirty="0" err="1" smtClean="0"/>
              <a:t>rinviato</a:t>
            </a:r>
            <a:r>
              <a:rPr lang="en-US" dirty="0" smtClean="0"/>
              <a:t> al </a:t>
            </a:r>
            <a:r>
              <a:rPr lang="en-US" dirty="0" err="1" smtClean="0"/>
              <a:t>prossimo</a:t>
            </a:r>
            <a:r>
              <a:rPr lang="en-US" dirty="0" smtClean="0"/>
              <a:t> anno (35 k€)</a:t>
            </a:r>
          </a:p>
          <a:p>
            <a:r>
              <a:rPr lang="en-US" dirty="0" smtClean="0"/>
              <a:t>FAMU: </a:t>
            </a:r>
            <a:r>
              <a:rPr lang="en-US" dirty="0" err="1" smtClean="0"/>
              <a:t>tutto</a:t>
            </a:r>
            <a:r>
              <a:rPr lang="en-US" dirty="0" smtClean="0"/>
              <a:t> </a:t>
            </a:r>
            <a:r>
              <a:rPr lang="en-US" dirty="0" err="1" smtClean="0"/>
              <a:t>ciò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non </a:t>
            </a:r>
            <a:r>
              <a:rPr lang="en-US" dirty="0" err="1" smtClean="0"/>
              <a:t>è</a:t>
            </a:r>
            <a:r>
              <a:rPr lang="en-US" dirty="0" smtClean="0"/>
              <a:t> per </a:t>
            </a:r>
            <a:r>
              <a:rPr lang="en-US" dirty="0" err="1" smtClean="0"/>
              <a:t>il</a:t>
            </a:r>
            <a:r>
              <a:rPr lang="en-US" dirty="0" smtClean="0"/>
              <a:t> laser (~150 k€)</a:t>
            </a:r>
          </a:p>
          <a:p>
            <a:r>
              <a:rPr lang="en-US" dirty="0" smtClean="0"/>
              <a:t>NUCLEX: </a:t>
            </a:r>
            <a:r>
              <a:rPr lang="en-US" dirty="0" err="1" smtClean="0"/>
              <a:t>alimentazioni</a:t>
            </a:r>
            <a:r>
              <a:rPr lang="en-US" dirty="0" smtClean="0"/>
              <a:t> GARFIELD, </a:t>
            </a:r>
            <a:r>
              <a:rPr lang="en-US" dirty="0" err="1" smtClean="0"/>
              <a:t>nuovi</a:t>
            </a:r>
            <a:r>
              <a:rPr lang="en-US" dirty="0" smtClean="0"/>
              <a:t> </a:t>
            </a:r>
            <a:r>
              <a:rPr lang="en-US" dirty="0" err="1" smtClean="0"/>
              <a:t>silici</a:t>
            </a:r>
            <a:r>
              <a:rPr lang="en-US" dirty="0" smtClean="0"/>
              <a:t>, </a:t>
            </a:r>
            <a:r>
              <a:rPr lang="en-US" dirty="0" err="1" smtClean="0"/>
              <a:t>isotopi</a:t>
            </a:r>
            <a:r>
              <a:rPr lang="en-US" dirty="0" smtClean="0"/>
              <a:t> (~100k€)</a:t>
            </a:r>
          </a:p>
          <a:p>
            <a:r>
              <a:rPr lang="en-US" dirty="0" smtClean="0"/>
              <a:t>ALICE: </a:t>
            </a:r>
            <a:r>
              <a:rPr lang="en-US" dirty="0" err="1" smtClean="0"/>
              <a:t>vari</a:t>
            </a:r>
            <a:r>
              <a:rPr lang="en-US" dirty="0" smtClean="0"/>
              <a:t> </a:t>
            </a:r>
            <a:r>
              <a:rPr lang="en-US" dirty="0" err="1" smtClean="0"/>
              <a:t>tagli</a:t>
            </a:r>
            <a:r>
              <a:rPr lang="en-US" dirty="0" smtClean="0"/>
              <a:t> al ‘’core’’, </a:t>
            </a:r>
            <a:r>
              <a:rPr lang="en-US" dirty="0" err="1" smtClean="0"/>
              <a:t>taglio</a:t>
            </a:r>
            <a:r>
              <a:rPr lang="en-US" dirty="0" smtClean="0"/>
              <a:t> </a:t>
            </a:r>
            <a:r>
              <a:rPr lang="en-US" dirty="0" err="1" smtClean="0"/>
              <a:t>commissione</a:t>
            </a:r>
            <a:r>
              <a:rPr lang="en-US" dirty="0" smtClean="0"/>
              <a:t> 5-10 k€ per </a:t>
            </a:r>
            <a:r>
              <a:rPr lang="en-US" dirty="0" err="1" smtClean="0"/>
              <a:t>sede</a:t>
            </a:r>
            <a:endParaRPr lang="en-US" dirty="0" smtClean="0"/>
          </a:p>
          <a:p>
            <a:r>
              <a:rPr lang="en-US" dirty="0" smtClean="0"/>
              <a:t>GAMMA </a:t>
            </a:r>
            <a:r>
              <a:rPr lang="en-US" dirty="0" err="1" smtClean="0"/>
              <a:t>manutenzioni</a:t>
            </a:r>
            <a:r>
              <a:rPr lang="en-US" dirty="0" smtClean="0"/>
              <a:t> GASP, EUCLIDES, TRACE, </a:t>
            </a:r>
            <a:r>
              <a:rPr lang="en-US" dirty="0" err="1" smtClean="0"/>
              <a:t>scintillatori</a:t>
            </a:r>
            <a:r>
              <a:rPr lang="en-US" dirty="0" smtClean="0"/>
              <a:t> </a:t>
            </a:r>
            <a:r>
              <a:rPr lang="en-US" dirty="0" err="1" smtClean="0"/>
              <a:t>LaBr</a:t>
            </a:r>
            <a:r>
              <a:rPr lang="en-US" dirty="0" smtClean="0"/>
              <a:t>, </a:t>
            </a:r>
            <a:r>
              <a:rPr lang="en-US" dirty="0" err="1" smtClean="0"/>
              <a:t>criostato</a:t>
            </a:r>
            <a:r>
              <a:rPr lang="en-US" dirty="0" smtClean="0"/>
              <a:t> AGATA (&gt;380k€)</a:t>
            </a:r>
          </a:p>
          <a:p>
            <a:r>
              <a:rPr lang="en-US" dirty="0" smtClean="0"/>
              <a:t>LUNA3 </a:t>
            </a:r>
            <a:r>
              <a:rPr lang="en-US" dirty="0" err="1" smtClean="0"/>
              <a:t>apparato</a:t>
            </a:r>
            <a:r>
              <a:rPr lang="en-US" dirty="0" smtClean="0"/>
              <a:t> riv. </a:t>
            </a:r>
            <a:r>
              <a:rPr lang="en-US" dirty="0" err="1"/>
              <a:t>n</a:t>
            </a:r>
            <a:r>
              <a:rPr lang="en-US" dirty="0" err="1" smtClean="0"/>
              <a:t>eutroni</a:t>
            </a:r>
            <a:r>
              <a:rPr lang="en-US" dirty="0" smtClean="0"/>
              <a:t>  (</a:t>
            </a:r>
            <a:r>
              <a:rPr lang="en-US" dirty="0" err="1" smtClean="0"/>
              <a:t>nuovo</a:t>
            </a:r>
            <a:r>
              <a:rPr lang="en-US" dirty="0" smtClean="0"/>
              <a:t> </a:t>
            </a:r>
            <a:r>
              <a:rPr lang="en-US" dirty="0" err="1" smtClean="0"/>
              <a:t>dispositivo</a:t>
            </a:r>
            <a:r>
              <a:rPr lang="en-US" dirty="0" smtClean="0"/>
              <a:t> da </a:t>
            </a:r>
            <a:r>
              <a:rPr lang="en-US" dirty="0" err="1" smtClean="0"/>
              <a:t>definire</a:t>
            </a:r>
            <a:r>
              <a:rPr lang="en-US" dirty="0" smtClean="0"/>
              <a:t> </a:t>
            </a:r>
            <a:r>
              <a:rPr lang="en-US" dirty="0" err="1" smtClean="0"/>
              <a:t>meglio</a:t>
            </a:r>
            <a:r>
              <a:rPr lang="en-US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83696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Convenzione</a:t>
            </a:r>
            <a:r>
              <a:rPr lang="en-US" dirty="0" smtClean="0"/>
              <a:t> INFN-CIRA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" name="Picture 7" descr="Screen Shot 2015-10-05 at 09.38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74" y="1226877"/>
            <a:ext cx="7160726" cy="5351540"/>
          </a:xfrm>
          <a:prstGeom prst="rect">
            <a:avLst/>
          </a:prstGeom>
        </p:spPr>
      </p:pic>
      <p:pic>
        <p:nvPicPr>
          <p:cNvPr id="9" name="Picture 8" descr="Screen Shot 2015-10-05 at 09.44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7218"/>
            <a:ext cx="3362470" cy="7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282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Convenzione</a:t>
            </a:r>
            <a:r>
              <a:rPr lang="en-US" dirty="0" smtClean="0"/>
              <a:t> INFN-CIRA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" name="Picture 2" descr="Screen Shot 2015-10-05 at 09.40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65" y="1257518"/>
            <a:ext cx="7337129" cy="54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6623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Convenzione</a:t>
            </a:r>
            <a:r>
              <a:rPr lang="en-US" dirty="0" smtClean="0"/>
              <a:t> INFN-CIRA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 descr="Screen Shot 2015-10-05 at 09.42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09" y="1178590"/>
            <a:ext cx="7444491" cy="560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07326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Convenzione</a:t>
            </a:r>
            <a:r>
              <a:rPr lang="en-US" dirty="0" smtClean="0"/>
              <a:t> INFN-CIRA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 descr="Screen Shot 2015-10-05 at 09.4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651" y="1155615"/>
            <a:ext cx="7002291" cy="526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1867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riunione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 descr="Screen Shot 2015-10-01 at 19.2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2" y="1174283"/>
            <a:ext cx="5942382" cy="5369840"/>
          </a:xfrm>
          <a:prstGeom prst="rect">
            <a:avLst/>
          </a:prstGeom>
        </p:spPr>
      </p:pic>
      <p:pic>
        <p:nvPicPr>
          <p:cNvPr id="7" name="Picture 6" descr="Screen Shot 2015-10-01 at 19.27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74283"/>
            <a:ext cx="5495001" cy="53727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00800" y="3193096"/>
            <a:ext cx="2743200" cy="1200329"/>
            <a:chOff x="6400800" y="3193096"/>
            <a:chExt cx="2743200" cy="1200329"/>
          </a:xfrm>
        </p:grpSpPr>
        <p:sp>
          <p:nvSpPr>
            <p:cNvPr id="11" name="TextBox 10"/>
            <p:cNvSpPr txBox="1"/>
            <p:nvPr/>
          </p:nvSpPr>
          <p:spPr>
            <a:xfrm>
              <a:off x="6797349" y="3193096"/>
              <a:ext cx="23466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17-19 </a:t>
              </a:r>
              <a:r>
                <a:rPr lang="en-US" dirty="0" err="1" smtClean="0">
                  <a:solidFill>
                    <a:srgbClr val="FF0000"/>
                  </a:solidFill>
                </a:rPr>
                <a:t>settembre</a:t>
              </a:r>
              <a:r>
                <a:rPr lang="en-US" dirty="0" smtClean="0">
                  <a:solidFill>
                    <a:srgbClr val="FF0000"/>
                  </a:solidFill>
                </a:rPr>
                <a:t>:</a:t>
              </a:r>
            </a:p>
            <a:p>
              <a:r>
                <a:rPr lang="en-US" dirty="0" err="1" smtClean="0"/>
                <a:t>Sessione</a:t>
              </a:r>
              <a:r>
                <a:rPr lang="en-US" dirty="0" smtClean="0"/>
                <a:t> </a:t>
              </a:r>
              <a:r>
                <a:rPr lang="en-US" dirty="0" err="1" smtClean="0"/>
                <a:t>chiusa</a:t>
              </a:r>
              <a:r>
                <a:rPr lang="en-US" dirty="0" smtClean="0"/>
                <a:t> per </a:t>
              </a:r>
              <a:r>
                <a:rPr lang="en-US" dirty="0" err="1" smtClean="0"/>
                <a:t>discussione</a:t>
              </a:r>
              <a:r>
                <a:rPr lang="en-US" dirty="0" smtClean="0"/>
                <a:t>  </a:t>
              </a:r>
              <a:r>
                <a:rPr lang="en-US" dirty="0" err="1" smtClean="0"/>
                <a:t>bilancio</a:t>
              </a:r>
              <a:r>
                <a:rPr lang="en-US" dirty="0" smtClean="0"/>
                <a:t> e </a:t>
              </a:r>
              <a:r>
                <a:rPr lang="en-US" dirty="0" err="1" smtClean="0"/>
                <a:t>altri</a:t>
              </a:r>
              <a:r>
                <a:rPr lang="en-US" dirty="0" smtClean="0"/>
                <a:t> </a:t>
              </a:r>
              <a:r>
                <a:rPr lang="en-US" dirty="0" err="1" smtClean="0"/>
                <a:t>argomenti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0800" y="3572327"/>
              <a:ext cx="394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+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3387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xmlns:p14="http://schemas.microsoft.com/office/powerpoint/2010/main"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35257"/>
            <a:ext cx="8109232" cy="3733800"/>
          </a:xfrm>
        </p:spPr>
        <p:txBody>
          <a:bodyPr/>
          <a:lstStyle/>
          <a:p>
            <a:r>
              <a:rPr lang="en-US" sz="1400" dirty="0" err="1" smtClean="0"/>
              <a:t>Misura</a:t>
            </a:r>
            <a:r>
              <a:rPr lang="en-US" sz="1400" dirty="0" smtClean="0"/>
              <a:t> </a:t>
            </a:r>
            <a:r>
              <a:rPr lang="en-US" sz="1400" dirty="0" err="1" smtClean="0"/>
              <a:t>degli</a:t>
            </a:r>
            <a:r>
              <a:rPr lang="en-US" sz="1400" dirty="0" smtClean="0"/>
              <a:t> </a:t>
            </a:r>
            <a:r>
              <a:rPr lang="en-US" sz="1400" dirty="0" err="1" smtClean="0"/>
              <a:t>elementi</a:t>
            </a:r>
            <a:r>
              <a:rPr lang="en-US" sz="1400" dirty="0" smtClean="0"/>
              <a:t> di </a:t>
            </a:r>
            <a:r>
              <a:rPr lang="en-US" sz="1400" dirty="0" err="1" smtClean="0"/>
              <a:t>matrice</a:t>
            </a:r>
            <a:r>
              <a:rPr lang="en-US" sz="1400" dirty="0" smtClean="0"/>
              <a:t> per </a:t>
            </a:r>
            <a:r>
              <a:rPr lang="en-US" sz="1400" dirty="0" err="1" smtClean="0"/>
              <a:t>il</a:t>
            </a:r>
            <a:r>
              <a:rPr lang="en-US" sz="1400" dirty="0" smtClean="0"/>
              <a:t> </a:t>
            </a:r>
            <a:r>
              <a:rPr lang="en-US" sz="1400" dirty="0" err="1" smtClean="0"/>
              <a:t>calcolo</a:t>
            </a:r>
            <a:r>
              <a:rPr lang="en-US" sz="1400" dirty="0" smtClean="0"/>
              <a:t> del rate del </a:t>
            </a:r>
            <a:r>
              <a:rPr lang="en-US" sz="1400" dirty="0" err="1" smtClean="0"/>
              <a:t>decadimento</a:t>
            </a:r>
            <a:r>
              <a:rPr lang="en-US" sz="1400" dirty="0" smtClean="0"/>
              <a:t> </a:t>
            </a:r>
            <a:r>
              <a:rPr lang="en-US" sz="1400" dirty="0" err="1" smtClean="0"/>
              <a:t>doppio</a:t>
            </a:r>
            <a:r>
              <a:rPr lang="en-US" sz="1400" dirty="0" smtClean="0"/>
              <a:t> beta </a:t>
            </a:r>
            <a:r>
              <a:rPr lang="en-US" sz="1400" i="1" dirty="0" err="1" smtClean="0"/>
              <a:t>neutrinoless</a:t>
            </a:r>
            <a:endParaRPr lang="en-US" sz="1400" dirty="0" smtClean="0"/>
          </a:p>
          <a:p>
            <a:r>
              <a:rPr lang="en-US" sz="1400" dirty="0" err="1"/>
              <a:t>P</a:t>
            </a:r>
            <a:r>
              <a:rPr lang="en-US" sz="1400" dirty="0" err="1" smtClean="0"/>
              <a:t>rogetto</a:t>
            </a:r>
            <a:r>
              <a:rPr lang="en-US" sz="1400" dirty="0" smtClean="0"/>
              <a:t> di </a:t>
            </a:r>
            <a:r>
              <a:rPr lang="en-US" sz="1400" dirty="0" err="1" smtClean="0"/>
              <a:t>WhatNext</a:t>
            </a:r>
            <a:r>
              <a:rPr lang="en-US" sz="1400" dirty="0" smtClean="0"/>
              <a:t> (in </a:t>
            </a:r>
            <a:r>
              <a:rPr lang="en-US" sz="1400" dirty="0" err="1" smtClean="0"/>
              <a:t>origine</a:t>
            </a:r>
            <a:r>
              <a:rPr lang="en-US" sz="1400" dirty="0" smtClean="0"/>
              <a:t> extra </a:t>
            </a:r>
            <a:r>
              <a:rPr lang="en-US" sz="1400" dirty="0" err="1" smtClean="0"/>
              <a:t>bilancio</a:t>
            </a:r>
            <a:r>
              <a:rPr lang="en-US" sz="1400" dirty="0" smtClean="0"/>
              <a:t> CSN3)</a:t>
            </a:r>
          </a:p>
          <a:p>
            <a:r>
              <a:rPr lang="en-US" sz="1400" dirty="0" smtClean="0"/>
              <a:t>International referee: F. </a:t>
            </a:r>
            <a:r>
              <a:rPr lang="en-US" sz="1400" dirty="0" err="1" smtClean="0"/>
              <a:t>Iachello</a:t>
            </a:r>
            <a:r>
              <a:rPr lang="en-US" sz="1400" dirty="0" smtClean="0"/>
              <a:t>, M. </a:t>
            </a:r>
            <a:r>
              <a:rPr lang="en-US" sz="1400" dirty="0" err="1" smtClean="0"/>
              <a:t>Harakeh</a:t>
            </a:r>
            <a:r>
              <a:rPr lang="en-US" sz="1400" dirty="0" smtClean="0"/>
              <a:t>, D. </a:t>
            </a:r>
            <a:r>
              <a:rPr lang="en-US" sz="1400" dirty="0" err="1" smtClean="0"/>
              <a:t>Frekers</a:t>
            </a:r>
            <a:r>
              <a:rPr lang="en-US" sz="1400" dirty="0" smtClean="0"/>
              <a:t>: </a:t>
            </a:r>
            <a:r>
              <a:rPr lang="en-US" sz="1400" dirty="0" err="1" smtClean="0"/>
              <a:t>raccomandazione</a:t>
            </a:r>
            <a:r>
              <a:rPr lang="en-US" sz="1400" dirty="0" smtClean="0"/>
              <a:t> </a:t>
            </a:r>
            <a:r>
              <a:rPr lang="en-US" sz="1400" dirty="0" err="1" smtClean="0"/>
              <a:t>positiva</a:t>
            </a:r>
            <a:r>
              <a:rPr lang="en-US" sz="1400" dirty="0"/>
              <a:t> </a:t>
            </a:r>
            <a:r>
              <a:rPr lang="en-US" sz="1400" dirty="0" smtClean="0"/>
              <a:t>per upgrade </a:t>
            </a:r>
            <a:r>
              <a:rPr lang="en-US" sz="1400" dirty="0" err="1" smtClean="0"/>
              <a:t>rivelatore</a:t>
            </a:r>
            <a:endParaRPr lang="en-US" sz="1400" dirty="0" smtClean="0"/>
          </a:p>
          <a:p>
            <a:r>
              <a:rPr lang="en-US" sz="1400" dirty="0" err="1" smtClean="0"/>
              <a:t>Collegio</a:t>
            </a:r>
            <a:r>
              <a:rPr lang="en-US" sz="1400" dirty="0" smtClean="0"/>
              <a:t> </a:t>
            </a:r>
            <a:r>
              <a:rPr lang="en-US" sz="1400" dirty="0" err="1" smtClean="0"/>
              <a:t>referale</a:t>
            </a:r>
            <a:r>
              <a:rPr lang="en-US" sz="1400" dirty="0" smtClean="0"/>
              <a:t> INFN </a:t>
            </a:r>
            <a:r>
              <a:rPr lang="en-US" sz="1400" dirty="0" err="1" smtClean="0"/>
              <a:t>dedicato</a:t>
            </a:r>
            <a:r>
              <a:rPr lang="en-US" sz="1400" dirty="0" smtClean="0"/>
              <a:t>: S. </a:t>
            </a:r>
            <a:r>
              <a:rPr lang="en-US" sz="1400" dirty="0" err="1" smtClean="0"/>
              <a:t>Leoni</a:t>
            </a:r>
            <a:r>
              <a:rPr lang="en-US" sz="1400" dirty="0" smtClean="0"/>
              <a:t>, E. </a:t>
            </a:r>
            <a:r>
              <a:rPr lang="en-US" sz="1400" dirty="0" err="1" smtClean="0"/>
              <a:t>Fioretto</a:t>
            </a:r>
            <a:r>
              <a:rPr lang="en-US" sz="1400" dirty="0" smtClean="0"/>
              <a:t>, A. </a:t>
            </a:r>
            <a:r>
              <a:rPr lang="en-US" sz="1400" dirty="0" err="1" smtClean="0"/>
              <a:t>Vitturi</a:t>
            </a:r>
            <a:endParaRPr lang="en-US" sz="1400" dirty="0" smtClean="0"/>
          </a:p>
          <a:p>
            <a:pPr marL="69850" indent="0">
              <a:buNone/>
            </a:pPr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6" descr="Screen Shot 2014-10-05 at 10.50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200" y="2786597"/>
            <a:ext cx="5378598" cy="4078957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>
          <a:xfrm>
            <a:off x="931989" y="3906622"/>
            <a:ext cx="6798037" cy="570207"/>
          </a:xfrm>
          <a:prstGeom prst="donut">
            <a:avLst>
              <a:gd name="adj" fmla="val 737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97933" y="4495101"/>
            <a:ext cx="226418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Approvata</a:t>
            </a:r>
            <a:r>
              <a:rPr lang="en-US" dirty="0" smtClean="0"/>
              <a:t> </a:t>
            </a:r>
            <a:r>
              <a:rPr lang="en-US" dirty="0" err="1" smtClean="0"/>
              <a:t>dalla</a:t>
            </a:r>
            <a:r>
              <a:rPr lang="en-US" dirty="0" smtClean="0"/>
              <a:t> CSN3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919525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NUMEN – </a:t>
            </a:r>
            <a:r>
              <a:rPr lang="en-US" dirty="0" err="1" smtClean="0"/>
              <a:t>attività</a:t>
            </a:r>
            <a:r>
              <a:rPr lang="en-US" dirty="0" smtClean="0"/>
              <a:t> 2016 e </a:t>
            </a:r>
            <a:r>
              <a:rPr lang="en-US" dirty="0" err="1" smtClean="0"/>
              <a:t>finanze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R&amp;D </a:t>
            </a:r>
            <a:r>
              <a:rPr lang="en-US" dirty="0" err="1" smtClean="0"/>
              <a:t>finanziato</a:t>
            </a:r>
            <a:r>
              <a:rPr lang="en-US" dirty="0" smtClean="0"/>
              <a:t> </a:t>
            </a:r>
            <a:r>
              <a:rPr lang="en-US" dirty="0" err="1" smtClean="0"/>
              <a:t>dalla</a:t>
            </a:r>
            <a:r>
              <a:rPr lang="en-US" dirty="0" smtClean="0"/>
              <a:t> CSN3</a:t>
            </a:r>
          </a:p>
          <a:p>
            <a:pPr lvl="1"/>
            <a:r>
              <a:rPr lang="en-US" dirty="0" err="1" smtClean="0"/>
              <a:t>Rivelatori</a:t>
            </a:r>
            <a:r>
              <a:rPr lang="en-US" dirty="0" smtClean="0"/>
              <a:t> a Si-carbide, </a:t>
            </a:r>
            <a:r>
              <a:rPr lang="en-US" dirty="0" err="1" smtClean="0"/>
              <a:t>tracciatore</a:t>
            </a:r>
            <a:r>
              <a:rPr lang="en-US" dirty="0" smtClean="0"/>
              <a:t> a gas, </a:t>
            </a:r>
            <a:r>
              <a:rPr lang="en-US" dirty="0" err="1" smtClean="0"/>
              <a:t>meccanica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GE ha </a:t>
            </a:r>
            <a:r>
              <a:rPr lang="en-US" dirty="0" err="1" smtClean="0"/>
              <a:t>dato</a:t>
            </a:r>
            <a:r>
              <a:rPr lang="en-US" dirty="0" smtClean="0"/>
              <a:t> 100 k€ per </a:t>
            </a:r>
            <a:r>
              <a:rPr lang="en-US" dirty="0" err="1" smtClean="0"/>
              <a:t>l’acquisto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silici</a:t>
            </a:r>
            <a:endParaRPr lang="en-US" dirty="0" smtClean="0"/>
          </a:p>
          <a:p>
            <a:r>
              <a:rPr lang="en-US" dirty="0" err="1" smtClean="0"/>
              <a:t>Sigla</a:t>
            </a:r>
            <a:r>
              <a:rPr lang="en-US" dirty="0" smtClean="0"/>
              <a:t> NUMEN_GR3 ha </a:t>
            </a:r>
            <a:r>
              <a:rPr lang="en-US" dirty="0" err="1" smtClean="0"/>
              <a:t>ricevuto</a:t>
            </a:r>
            <a:r>
              <a:rPr lang="en-US" dirty="0" smtClean="0"/>
              <a:t> per R&amp;D 189.5 k€</a:t>
            </a:r>
          </a:p>
          <a:p>
            <a:r>
              <a:rPr lang="en-US" dirty="0" smtClean="0"/>
              <a:t>Call di CSN5 per lo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silici</a:t>
            </a:r>
            <a:r>
              <a:rPr lang="en-US" dirty="0" smtClean="0"/>
              <a:t> (di </a:t>
            </a:r>
            <a:r>
              <a:rPr lang="en-US" dirty="0" err="1" smtClean="0"/>
              <a:t>interesse</a:t>
            </a:r>
            <a:r>
              <a:rPr lang="en-US" dirty="0" smtClean="0"/>
              <a:t> </a:t>
            </a:r>
            <a:r>
              <a:rPr lang="en-US" dirty="0" err="1" smtClean="0"/>
              <a:t>generale</a:t>
            </a:r>
            <a:r>
              <a:rPr lang="en-US" dirty="0" smtClean="0"/>
              <a:t>) ‘’SICILIA’’</a:t>
            </a:r>
          </a:p>
          <a:p>
            <a:r>
              <a:rPr lang="en-US" dirty="0" err="1" smtClean="0"/>
              <a:t>Esperimenti</a:t>
            </a:r>
            <a:r>
              <a:rPr lang="en-US" dirty="0" smtClean="0"/>
              <a:t> per lo studio del </a:t>
            </a:r>
            <a:r>
              <a:rPr lang="en-US" dirty="0" err="1" smtClean="0"/>
              <a:t>doppio</a:t>
            </a:r>
            <a:r>
              <a:rPr lang="en-US" dirty="0" smtClean="0"/>
              <a:t> </a:t>
            </a:r>
            <a:r>
              <a:rPr lang="en-US" dirty="0" err="1" smtClean="0"/>
              <a:t>scambio</a:t>
            </a:r>
            <a:r>
              <a:rPr lang="en-US" dirty="0" smtClean="0"/>
              <a:t> di </a:t>
            </a:r>
            <a:r>
              <a:rPr lang="en-US" dirty="0" err="1" smtClean="0"/>
              <a:t>carica</a:t>
            </a:r>
            <a:r>
              <a:rPr lang="en-US" dirty="0" smtClean="0"/>
              <a:t> (LNS):</a:t>
            </a:r>
          </a:p>
          <a:p>
            <a:pPr marL="69850" indent="0" algn="ctr">
              <a:buNone/>
            </a:pPr>
            <a:r>
              <a:rPr lang="it-IT" sz="1600" baseline="30000" dirty="0" smtClean="0">
                <a:solidFill>
                  <a:srgbClr val="FFFFFF"/>
                </a:solidFill>
              </a:rPr>
              <a:t>116</a:t>
            </a:r>
            <a:r>
              <a:rPr lang="it-IT" sz="1600" dirty="0" smtClean="0">
                <a:solidFill>
                  <a:srgbClr val="FFFFFF"/>
                </a:solidFill>
              </a:rPr>
              <a:t>Sn</a:t>
            </a:r>
            <a:r>
              <a:rPr lang="it-IT" sz="1600" baseline="30000" dirty="0" smtClean="0">
                <a:solidFill>
                  <a:srgbClr val="FFFFFF"/>
                </a:solidFill>
              </a:rPr>
              <a:t> </a:t>
            </a:r>
            <a:r>
              <a:rPr lang="it-IT" sz="1600" dirty="0">
                <a:solidFill>
                  <a:srgbClr val="FFFFFF"/>
                </a:solidFill>
              </a:rPr>
              <a:t>(</a:t>
            </a:r>
            <a:r>
              <a:rPr lang="it-IT" sz="1600" baseline="30000" dirty="0">
                <a:solidFill>
                  <a:srgbClr val="FFFFFF"/>
                </a:solidFill>
              </a:rPr>
              <a:t>18</a:t>
            </a:r>
            <a:r>
              <a:rPr lang="it-IT" sz="1600" dirty="0">
                <a:solidFill>
                  <a:srgbClr val="FFFFFF"/>
                </a:solidFill>
              </a:rPr>
              <a:t>O,</a:t>
            </a:r>
            <a:r>
              <a:rPr lang="it-IT" sz="1600" baseline="30000" dirty="0">
                <a:solidFill>
                  <a:srgbClr val="FFFFFF"/>
                </a:solidFill>
              </a:rPr>
              <a:t>18</a:t>
            </a:r>
            <a:r>
              <a:rPr lang="it-IT" sz="1600" dirty="0">
                <a:solidFill>
                  <a:srgbClr val="FFFFFF"/>
                </a:solidFill>
              </a:rPr>
              <a:t>Ne)</a:t>
            </a:r>
            <a:r>
              <a:rPr lang="it-IT" sz="1600" baseline="30000" dirty="0">
                <a:solidFill>
                  <a:srgbClr val="FFFFFF"/>
                </a:solidFill>
              </a:rPr>
              <a:t> 116</a:t>
            </a:r>
            <a:r>
              <a:rPr lang="it-IT" sz="1600" dirty="0">
                <a:solidFill>
                  <a:srgbClr val="FFFFFF"/>
                </a:solidFill>
              </a:rPr>
              <a:t>Cd</a:t>
            </a:r>
          </a:p>
          <a:p>
            <a:pPr marL="69850" indent="0" algn="ctr">
              <a:buNone/>
            </a:pPr>
            <a:r>
              <a:rPr lang="it-IT" sz="1600" baseline="30000" dirty="0">
                <a:solidFill>
                  <a:srgbClr val="FFFFFF"/>
                </a:solidFill>
              </a:rPr>
              <a:t>116</a:t>
            </a:r>
            <a:r>
              <a:rPr lang="it-IT" sz="1600" dirty="0">
                <a:solidFill>
                  <a:srgbClr val="FFFFFF"/>
                </a:solidFill>
              </a:rPr>
              <a:t>Cd</a:t>
            </a:r>
            <a:r>
              <a:rPr lang="it-IT" sz="1600" baseline="30000" dirty="0">
                <a:solidFill>
                  <a:srgbClr val="FFFFFF"/>
                </a:solidFill>
              </a:rPr>
              <a:t> </a:t>
            </a:r>
            <a:r>
              <a:rPr lang="it-IT" sz="1600" dirty="0">
                <a:solidFill>
                  <a:srgbClr val="FFFFFF"/>
                </a:solidFill>
              </a:rPr>
              <a:t>(</a:t>
            </a:r>
            <a:r>
              <a:rPr lang="it-IT" sz="1600" baseline="30000" dirty="0">
                <a:solidFill>
                  <a:srgbClr val="FFFFFF"/>
                </a:solidFill>
              </a:rPr>
              <a:t>20</a:t>
            </a:r>
            <a:r>
              <a:rPr lang="it-IT" sz="1600" dirty="0">
                <a:solidFill>
                  <a:srgbClr val="FFFFFF"/>
                </a:solidFill>
              </a:rPr>
              <a:t>Ne,</a:t>
            </a:r>
            <a:r>
              <a:rPr lang="it-IT" sz="1600" baseline="30000" dirty="0">
                <a:solidFill>
                  <a:srgbClr val="FFFFFF"/>
                </a:solidFill>
              </a:rPr>
              <a:t>20</a:t>
            </a:r>
            <a:r>
              <a:rPr lang="it-IT" sz="1600" dirty="0">
                <a:solidFill>
                  <a:srgbClr val="FFFFFF"/>
                </a:solidFill>
              </a:rPr>
              <a:t>O)</a:t>
            </a:r>
            <a:r>
              <a:rPr lang="it-IT" sz="1600" baseline="30000" dirty="0">
                <a:solidFill>
                  <a:srgbClr val="FFFFFF"/>
                </a:solidFill>
              </a:rPr>
              <a:t> </a:t>
            </a:r>
            <a:r>
              <a:rPr lang="it-IT" sz="1600" baseline="30000" dirty="0" smtClean="0">
                <a:solidFill>
                  <a:srgbClr val="FFFFFF"/>
                </a:solidFill>
              </a:rPr>
              <a:t>116</a:t>
            </a:r>
            <a:r>
              <a:rPr lang="it-IT" sz="1600" dirty="0" smtClean="0">
                <a:solidFill>
                  <a:srgbClr val="FFFFFF"/>
                </a:solidFill>
              </a:rPr>
              <a:t>Sn</a:t>
            </a:r>
          </a:p>
          <a:p>
            <a:pPr lvl="1"/>
            <a:r>
              <a:rPr lang="it-IT" dirty="0" smtClean="0">
                <a:solidFill>
                  <a:srgbClr val="FFFFFF"/>
                </a:solidFill>
              </a:rPr>
              <a:t>+esperimento a Osaka per il singolo scambio</a:t>
            </a:r>
          </a:p>
          <a:p>
            <a:r>
              <a:rPr lang="it-IT" dirty="0" smtClean="0">
                <a:solidFill>
                  <a:srgbClr val="FFFFFF"/>
                </a:solidFill>
              </a:rPr>
              <a:t>Workshop ai LNS 1-2 dicembre (subito prima del Pian(t)o Triennale)</a:t>
            </a:r>
          </a:p>
          <a:p>
            <a:endParaRPr lang="it-IT" dirty="0">
              <a:solidFill>
                <a:srgbClr val="FFFF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283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JLAB12 – CEBAF e </a:t>
            </a:r>
            <a:r>
              <a:rPr lang="en-US" dirty="0" err="1" smtClean="0"/>
              <a:t>gli</a:t>
            </a:r>
            <a:r>
              <a:rPr lang="en-US" dirty="0" smtClean="0"/>
              <a:t> </a:t>
            </a:r>
            <a:r>
              <a:rPr lang="en-US" dirty="0" err="1" smtClean="0"/>
              <a:t>esperimenti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 descr="Screen Shot 2015-10-04 at 17.47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28"/>
            <a:ext cx="9144000" cy="5141720"/>
          </a:xfrm>
          <a:prstGeom prst="rect">
            <a:avLst/>
          </a:prstGeom>
        </p:spPr>
      </p:pic>
      <p:pic>
        <p:nvPicPr>
          <p:cNvPr id="3" name="Picture 2" descr="Screen Shot 2015-10-04 at 17.48.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610"/>
            <a:ext cx="9144000" cy="5135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859029"/>
            <a:ext cx="1835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G.M. </a:t>
            </a:r>
            <a:r>
              <a:rPr lang="en-US" sz="2400" dirty="0" err="1" smtClean="0">
                <a:solidFill>
                  <a:schemeClr val="bg2"/>
                </a:solidFill>
              </a:rPr>
              <a:t>Urciuoli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30333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JLAB12 –  CLAS12 1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 descr="Screen Shot 2015-10-04 at 18.35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14" y="1189585"/>
            <a:ext cx="7316298" cy="54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4533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JLAB12 – CLAS12 2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" name="Picture 2" descr="Screen Shot 2015-10-04 at 18.3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5" y="1153808"/>
            <a:ext cx="7342353" cy="5525306"/>
          </a:xfrm>
          <a:prstGeom prst="rect">
            <a:avLst/>
          </a:prstGeom>
        </p:spPr>
      </p:pic>
      <p:pic>
        <p:nvPicPr>
          <p:cNvPr id="7" name="Picture 6" descr="Screen Shot 2015-10-04 at 22.46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65" y="1153808"/>
            <a:ext cx="7342598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72126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JLAB12 – HPS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" name="Picture 2" descr="Screen Shot 2015-10-04 at 18.41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70" y="1095718"/>
            <a:ext cx="7172930" cy="5395567"/>
          </a:xfrm>
          <a:prstGeom prst="rect">
            <a:avLst/>
          </a:prstGeom>
        </p:spPr>
      </p:pic>
      <p:pic>
        <p:nvPicPr>
          <p:cNvPr id="7" name="Picture 6" descr="Screen Shot 2015-10-04 at 22.52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70" y="1095718"/>
            <a:ext cx="7150276" cy="53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72126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JLAB12 – BDX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" name="Picture 2" descr="Screen Shot 2015-10-04 at 18.42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8" y="1128326"/>
            <a:ext cx="7343999" cy="5507999"/>
          </a:xfrm>
          <a:prstGeom prst="rect">
            <a:avLst/>
          </a:prstGeom>
        </p:spPr>
      </p:pic>
      <p:pic>
        <p:nvPicPr>
          <p:cNvPr id="7" name="Picture 6" descr="Screen Shot 2015-10-04 at 22.54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8" y="1128326"/>
            <a:ext cx="7343999" cy="55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48301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FAZIA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 descr="Screen Shot 2015-10-05 at 09.20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09" y="1177348"/>
            <a:ext cx="7444491" cy="56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4533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FAZIA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 descr="Screen Shot 2015-10-05 at 09.2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80" y="1103690"/>
            <a:ext cx="7669775" cy="575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46522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FAZIA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 descr="Screen Shot 2015-10-05 at 09.23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19" y="1327808"/>
            <a:ext cx="7343982" cy="55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2307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72846"/>
            <a:ext cx="3254292" cy="1965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Esperimenti</a:t>
            </a:r>
            <a:r>
              <a:rPr lang="en-US" dirty="0" smtClean="0">
                <a:ea typeface="+mj-ea"/>
                <a:cs typeface="+mj-cs"/>
              </a:rPr>
              <a:t> in CSN3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6401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BED8D33-878A-854D-8D66-ACF88AA6A9D7}" type="slidenum">
              <a:rPr lang="en-US" sz="1100">
                <a:solidFill>
                  <a:srgbClr val="4D4D4D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100">
              <a:solidFill>
                <a:srgbClr val="4D4D4D"/>
              </a:solidFill>
            </a:endParaRPr>
          </a:p>
        </p:txBody>
      </p:sp>
      <p:pic>
        <p:nvPicPr>
          <p:cNvPr id="17" name="Picture 16" descr="Screen Shot 2013-10-28 at 11.42.50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486" y="4161538"/>
            <a:ext cx="4712465" cy="24339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6644" y="1417638"/>
            <a:ext cx="371127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Qualche</a:t>
            </a:r>
            <a:r>
              <a:rPr lang="en-US" dirty="0"/>
              <a:t> </a:t>
            </a:r>
            <a:r>
              <a:rPr lang="en-US" dirty="0" err="1" smtClean="0"/>
              <a:t>statistica</a:t>
            </a:r>
            <a:r>
              <a:rPr lang="en-US" dirty="0" smtClean="0"/>
              <a:t> del 2014 (2013/12):</a:t>
            </a:r>
          </a:p>
          <a:p>
            <a:endParaRPr lang="en-US" dirty="0" smtClean="0"/>
          </a:p>
          <a:p>
            <a:pPr marL="342900" indent="-342900">
              <a:buFont typeface="Wingdings" charset="2"/>
              <a:buChar char="ü"/>
            </a:pPr>
            <a:r>
              <a:rPr lang="en-US" dirty="0" smtClean="0"/>
              <a:t>456 (323/225) </a:t>
            </a:r>
            <a:r>
              <a:rPr lang="en-US" dirty="0" err="1" smtClean="0"/>
              <a:t>pubblicazioni</a:t>
            </a:r>
            <a:r>
              <a:rPr lang="en-US" dirty="0" smtClean="0"/>
              <a:t> ISI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/>
              <a:t>512 (560/483) talk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smtClean="0"/>
              <a:t>26 (29/21) </a:t>
            </a:r>
            <a:r>
              <a:rPr lang="en-US" dirty="0" err="1" smtClean="0"/>
              <a:t>tesi</a:t>
            </a:r>
            <a:r>
              <a:rPr lang="en-US" dirty="0" smtClean="0"/>
              <a:t> </a:t>
            </a:r>
            <a:r>
              <a:rPr lang="en-US" dirty="0" err="1" smtClean="0"/>
              <a:t>dottorato</a:t>
            </a:r>
            <a:endParaRPr lang="en-US" dirty="0" smtClean="0"/>
          </a:p>
          <a:p>
            <a:pPr marL="342900" indent="-342900">
              <a:buFont typeface="Wingdings" charset="2"/>
              <a:buChar char="ü"/>
            </a:pPr>
            <a:r>
              <a:rPr lang="en-US" dirty="0"/>
              <a:t>3</a:t>
            </a:r>
            <a:r>
              <a:rPr lang="en-US" dirty="0" smtClean="0"/>
              <a:t>2 (22/39) </a:t>
            </a:r>
            <a:r>
              <a:rPr lang="en-US" dirty="0" err="1" smtClean="0"/>
              <a:t>laurea</a:t>
            </a:r>
            <a:r>
              <a:rPr lang="en-US" dirty="0" smtClean="0"/>
              <a:t> (S/V)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6400" y="1637835"/>
            <a:ext cx="3657600" cy="2611526"/>
            <a:chOff x="5486400" y="1637835"/>
            <a:chExt cx="3657600" cy="2611526"/>
          </a:xfrm>
        </p:grpSpPr>
        <p:pic>
          <p:nvPicPr>
            <p:cNvPr id="11" name="Picture 10" descr="phas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400" y="1637835"/>
              <a:ext cx="3657600" cy="261152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722471" y="2211294"/>
              <a:ext cx="276411" cy="156882"/>
            </a:xfrm>
            <a:prstGeom prst="rect">
              <a:avLst/>
            </a:prstGeom>
            <a:solidFill>
              <a:srgbClr val="001E7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54568" y="2193283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/>
                <a:t>~</a:t>
              </a:r>
              <a:r>
                <a:rPr lang="en-US" sz="700" dirty="0" smtClean="0"/>
                <a:t>135</a:t>
              </a:r>
            </a:p>
            <a:p>
              <a:r>
                <a:rPr lang="en-US" sz="700" dirty="0" smtClean="0"/>
                <a:t>~175 MeV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4874280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3 -0.26408 L 0.02761 -0.052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" y="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FAZIA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" name="Picture 2" descr="Screen Shot 2015-10-05 at 09.24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315" y="1166720"/>
            <a:ext cx="7435353" cy="561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2307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SPES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" name="Picture 2" descr="Screen Shot 2015-10-05 at 09.26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005"/>
            <a:ext cx="9144000" cy="5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46522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SPES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Picture 2" descr="Screen Shot 2015-10-05 at 09.26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4807"/>
            <a:ext cx="9144000" cy="513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106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SPES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" name="Picture 2" descr="Screen Shot 2015-10-05 at 09.29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657"/>
            <a:ext cx="9144000" cy="514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106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SPES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 descr="Screen Shot 2015-10-05 at 09.30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89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27333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SPES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" name="Picture 2" descr="Screen Shot 2015-10-05 at 09.30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468"/>
            <a:ext cx="9144000" cy="51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87378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NUCLEX - SPES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 descr="Screen Shot 2015-10-05 at 09.30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88" y="1247790"/>
            <a:ext cx="7039312" cy="52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3285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– RISULTATI DI FISICA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 descr="Screen Shot 2015-10-05 at 19.28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08" y="1127832"/>
            <a:ext cx="7529009" cy="53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760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– RISULTATI DI FISICA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3" name="Picture 2" descr="Screen Shot 2015-10-05 at 19.28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9" y="1137778"/>
            <a:ext cx="7584022" cy="536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819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– RISULTATI DI FISICA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3" name="Picture 2" descr="Screen Shot 2015-10-05 at 19.29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3" y="1128235"/>
            <a:ext cx="7471355" cy="52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819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 </a:t>
            </a:r>
            <a:r>
              <a:rPr lang="en-US" dirty="0" err="1" smtClean="0">
                <a:ea typeface="+mj-ea"/>
                <a:cs typeface="+mj-cs"/>
              </a:rPr>
              <a:t>numeri</a:t>
            </a:r>
            <a:r>
              <a:rPr lang="en-US" dirty="0" smtClean="0">
                <a:ea typeface="+mj-ea"/>
                <a:cs typeface="+mj-cs"/>
              </a:rPr>
              <a:t> del </a:t>
            </a:r>
            <a:r>
              <a:rPr lang="en-US" dirty="0" err="1" smtClean="0">
                <a:ea typeface="+mj-ea"/>
                <a:cs typeface="+mj-cs"/>
              </a:rPr>
              <a:t>personale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334963" y="1282700"/>
            <a:ext cx="8418512" cy="146750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800" dirty="0" err="1"/>
              <a:t>Gruppi</a:t>
            </a:r>
            <a:r>
              <a:rPr lang="en-US" sz="1800" dirty="0"/>
              <a:t> </a:t>
            </a:r>
            <a:r>
              <a:rPr lang="en-US" sz="1800" dirty="0" smtClean="0"/>
              <a:t>INFN di </a:t>
            </a:r>
            <a:r>
              <a:rPr lang="en-US" sz="1800" dirty="0" err="1"/>
              <a:t>varie</a:t>
            </a:r>
            <a:r>
              <a:rPr lang="en-US" sz="1800" dirty="0"/>
              <a:t> </a:t>
            </a:r>
            <a:r>
              <a:rPr lang="en-US" sz="1800" dirty="0" err="1"/>
              <a:t>dimensioni</a:t>
            </a:r>
            <a:r>
              <a:rPr lang="en-US" sz="1800" dirty="0"/>
              <a:t>: </a:t>
            </a:r>
            <a:r>
              <a:rPr lang="en-US" sz="1800" dirty="0" err="1"/>
              <a:t>dai</a:t>
            </a:r>
            <a:r>
              <a:rPr lang="en-US" sz="1800" dirty="0"/>
              <a:t> 4</a:t>
            </a:r>
            <a:r>
              <a:rPr lang="en-US" sz="1800" dirty="0" smtClean="0"/>
              <a:t>.7 </a:t>
            </a:r>
            <a:r>
              <a:rPr lang="en-US" sz="1800" dirty="0"/>
              <a:t>FTE di ULYSSES </a:t>
            </a:r>
            <a:r>
              <a:rPr lang="en-US" sz="1800" dirty="0" err="1"/>
              <a:t>ai</a:t>
            </a:r>
            <a:r>
              <a:rPr lang="en-US" sz="1800" dirty="0"/>
              <a:t> </a:t>
            </a:r>
            <a:r>
              <a:rPr lang="en-US" sz="1800" dirty="0" smtClean="0"/>
              <a:t>132 </a:t>
            </a:r>
            <a:r>
              <a:rPr lang="en-US" sz="1800" dirty="0"/>
              <a:t>di </a:t>
            </a:r>
            <a:r>
              <a:rPr lang="en-US" sz="1800" dirty="0" smtClean="0"/>
              <a:t>ALICE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1400" dirty="0" smtClean="0"/>
              <a:t>…</a:t>
            </a:r>
            <a:r>
              <a:rPr lang="en-US" sz="1400" dirty="0" err="1"/>
              <a:t>inseriti</a:t>
            </a:r>
            <a:r>
              <a:rPr lang="en-US" sz="1400" dirty="0"/>
              <a:t> in </a:t>
            </a:r>
            <a:r>
              <a:rPr lang="en-US" sz="1400" dirty="0" err="1"/>
              <a:t>collaborazioni</a:t>
            </a:r>
            <a:r>
              <a:rPr lang="en-US" sz="1400" dirty="0"/>
              <a:t> di </a:t>
            </a:r>
            <a:r>
              <a:rPr lang="en-US" sz="1400" dirty="0" err="1"/>
              <a:t>varie</a:t>
            </a:r>
            <a:r>
              <a:rPr lang="en-US" sz="1400" dirty="0"/>
              <a:t> </a:t>
            </a:r>
            <a:r>
              <a:rPr lang="en-US" sz="1400" dirty="0" err="1" smtClean="0"/>
              <a:t>dimensioni</a:t>
            </a:r>
            <a:r>
              <a:rPr lang="en-US" sz="1400" dirty="0" smtClean="0"/>
              <a:t> (da </a:t>
            </a:r>
            <a:r>
              <a:rPr lang="en-US" sz="1400" dirty="0" err="1" smtClean="0"/>
              <a:t>alcune</a:t>
            </a:r>
            <a:r>
              <a:rPr lang="en-US" sz="1400" dirty="0" smtClean="0"/>
              <a:t> </a:t>
            </a:r>
            <a:r>
              <a:rPr lang="en-US" sz="1400" dirty="0" err="1" smtClean="0"/>
              <a:t>unità</a:t>
            </a:r>
            <a:r>
              <a:rPr lang="en-US" sz="1400" dirty="0" smtClean="0"/>
              <a:t> </a:t>
            </a:r>
            <a:r>
              <a:rPr lang="en-US" sz="1400" dirty="0" err="1" smtClean="0"/>
              <a:t>alle</a:t>
            </a:r>
            <a:r>
              <a:rPr lang="en-US" sz="1400" dirty="0" smtClean="0"/>
              <a:t> ~1500 di ALICE)!</a:t>
            </a:r>
            <a:endParaRPr lang="en-US" sz="1400" dirty="0"/>
          </a:p>
          <a:p>
            <a:pPr fontAlgn="auto">
              <a:spcAft>
                <a:spcPts val="0"/>
              </a:spcAft>
              <a:defRPr/>
            </a:pPr>
            <a:r>
              <a:rPr lang="en-US" sz="1800" dirty="0" err="1" smtClean="0"/>
              <a:t>Spesso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</a:t>
            </a:r>
            <a:r>
              <a:rPr lang="en-US" sz="1800" dirty="0" err="1" smtClean="0"/>
              <a:t>piccoli</a:t>
            </a:r>
            <a:r>
              <a:rPr lang="en-US" sz="1800" dirty="0" smtClean="0"/>
              <a:t> </a:t>
            </a:r>
            <a:r>
              <a:rPr lang="en-US" sz="1800" dirty="0" err="1" smtClean="0"/>
              <a:t>gruppi</a:t>
            </a:r>
            <a:r>
              <a:rPr lang="en-US" sz="1800" dirty="0" smtClean="0"/>
              <a:t> </a:t>
            </a:r>
            <a:r>
              <a:rPr lang="en-US" sz="1800" dirty="0" err="1" smtClean="0"/>
              <a:t>collaborano</a:t>
            </a:r>
            <a:r>
              <a:rPr lang="en-US" sz="1800" dirty="0" smtClean="0"/>
              <a:t> </a:t>
            </a:r>
            <a:r>
              <a:rPr lang="en-US" sz="1800" dirty="0" err="1" smtClean="0"/>
              <a:t>mettendo</a:t>
            </a:r>
            <a:r>
              <a:rPr lang="en-US" sz="1800" dirty="0" smtClean="0"/>
              <a:t> a </a:t>
            </a:r>
            <a:r>
              <a:rPr lang="en-US" sz="1800" dirty="0" err="1" smtClean="0"/>
              <a:t>comune</a:t>
            </a:r>
            <a:r>
              <a:rPr lang="en-US" sz="1800" dirty="0" smtClean="0"/>
              <a:t> </a:t>
            </a:r>
            <a:r>
              <a:rPr lang="en-US" sz="1800" dirty="0" err="1" smtClean="0"/>
              <a:t>idee</a:t>
            </a:r>
            <a:r>
              <a:rPr lang="en-US" sz="1800" dirty="0" smtClean="0"/>
              <a:t>, </a:t>
            </a:r>
            <a:r>
              <a:rPr lang="en-US" sz="1800" dirty="0" err="1" smtClean="0"/>
              <a:t>risorse</a:t>
            </a:r>
            <a:r>
              <a:rPr lang="en-US" sz="1800" dirty="0" smtClean="0"/>
              <a:t> </a:t>
            </a:r>
            <a:r>
              <a:rPr lang="en-US" sz="1800" dirty="0" err="1" smtClean="0"/>
              <a:t>umane</a:t>
            </a:r>
            <a:r>
              <a:rPr lang="en-US" sz="1800" dirty="0" smtClean="0"/>
              <a:t>, hardware…</a:t>
            </a:r>
            <a:r>
              <a:rPr lang="en-US" sz="1800" dirty="0" err="1" smtClean="0"/>
              <a:t>anche</a:t>
            </a:r>
            <a:r>
              <a:rPr lang="en-US" sz="1800" dirty="0" smtClean="0"/>
              <a:t> per </a:t>
            </a:r>
            <a:r>
              <a:rPr lang="en-US" sz="1800" dirty="0" err="1" smtClean="0"/>
              <a:t>esperimenti</a:t>
            </a:r>
            <a:r>
              <a:rPr lang="en-US" sz="1800" dirty="0" smtClean="0"/>
              <a:t> ‘’</a:t>
            </a:r>
            <a:r>
              <a:rPr lang="en-US" sz="1800" dirty="0" err="1" smtClean="0"/>
              <a:t>comuni</a:t>
            </a:r>
            <a:r>
              <a:rPr lang="en-US" sz="1800" dirty="0" smtClean="0"/>
              <a:t>’’</a:t>
            </a:r>
          </a:p>
          <a:p>
            <a:pPr fontAlgn="auto"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8446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DFCD92-4431-2341-B170-D56F391A228E}" type="slidenum">
              <a:rPr lang="en-US" sz="1100">
                <a:solidFill>
                  <a:srgbClr val="4D4D4D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100" dirty="0">
              <a:solidFill>
                <a:srgbClr val="4D4D4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6900" y="3143032"/>
            <a:ext cx="30554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Personale</a:t>
            </a:r>
            <a:r>
              <a:rPr lang="en-US" sz="2000" dirty="0" smtClean="0"/>
              <a:t> </a:t>
            </a:r>
            <a:r>
              <a:rPr lang="en-US" sz="2000" dirty="0" err="1" smtClean="0"/>
              <a:t>Ricercatore</a:t>
            </a:r>
            <a:r>
              <a:rPr lang="en-US" sz="2000" dirty="0" smtClean="0"/>
              <a:t> 2016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487</a:t>
            </a:r>
            <a:r>
              <a:rPr lang="en-US" sz="2000" dirty="0" smtClean="0"/>
              <a:t> </a:t>
            </a:r>
            <a:r>
              <a:rPr lang="en-US" sz="2000" dirty="0"/>
              <a:t>FTE (</a:t>
            </a:r>
            <a:r>
              <a:rPr lang="en-US" sz="2000" dirty="0" smtClean="0">
                <a:solidFill>
                  <a:srgbClr val="F7B363"/>
                </a:solidFill>
              </a:rPr>
              <a:t>0.73 </a:t>
            </a:r>
            <a:r>
              <a:rPr lang="en-US" sz="2000" dirty="0"/>
              <a:t>FTE/</a:t>
            </a:r>
            <a:r>
              <a:rPr lang="en-US" sz="2000" dirty="0" err="1"/>
              <a:t>pers</a:t>
            </a:r>
            <a:r>
              <a:rPr lang="en-US" sz="2000" dirty="0" smtClean="0"/>
              <a:t>)</a:t>
            </a:r>
          </a:p>
          <a:p>
            <a:pPr algn="ctr"/>
            <a:r>
              <a:rPr lang="en-US" sz="2000" dirty="0" err="1"/>
              <a:t>c</a:t>
            </a:r>
            <a:r>
              <a:rPr lang="en-US" sz="2000" dirty="0" err="1" smtClean="0"/>
              <a:t>ostante</a:t>
            </a:r>
            <a:r>
              <a:rPr lang="en-US" sz="2000" dirty="0" smtClean="0"/>
              <a:t> </a:t>
            </a:r>
            <a:r>
              <a:rPr lang="en-US" sz="2000" dirty="0" err="1" smtClean="0"/>
              <a:t>risp</a:t>
            </a:r>
            <a:r>
              <a:rPr lang="en-US" sz="2000" dirty="0" smtClean="0"/>
              <a:t>. al 2015</a:t>
            </a:r>
            <a:endParaRPr lang="en-US" sz="2000" dirty="0"/>
          </a:p>
          <a:p>
            <a:pPr algn="ctr"/>
            <a:endParaRPr lang="en-US" sz="2000" dirty="0"/>
          </a:p>
        </p:txBody>
      </p:sp>
      <p:sp>
        <p:nvSpPr>
          <p:cNvPr id="10" name="Down Arrow 9"/>
          <p:cNvSpPr/>
          <p:nvPr/>
        </p:nvSpPr>
        <p:spPr>
          <a:xfrm>
            <a:off x="1328486" y="3650267"/>
            <a:ext cx="300008" cy="380028"/>
          </a:xfrm>
          <a:prstGeom prst="downArrow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92158" y="291219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2C2E5E"/>
                </a:solidFill>
              </a:rPr>
              <a:t>133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175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50722" y="2915824"/>
            <a:ext cx="6093278" cy="3403378"/>
            <a:chOff x="3050722" y="2915824"/>
            <a:chExt cx="6093278" cy="3403378"/>
          </a:xfrm>
        </p:grpSpPr>
        <p:pic>
          <p:nvPicPr>
            <p:cNvPr id="11" name="Picture 10" descr="Screen Shot 2015-10-02 at 00.20.1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0722" y="2915824"/>
              <a:ext cx="6093277" cy="340337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335866" y="4013361"/>
              <a:ext cx="5426075" cy="467999"/>
            </a:xfrm>
            <a:prstGeom prst="rect">
              <a:avLst/>
            </a:prstGeom>
            <a:solidFill>
              <a:schemeClr val="accent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822267" y="4126971"/>
              <a:ext cx="321733" cy="250295"/>
            </a:xfrm>
            <a:prstGeom prst="rect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spd="slow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– RISULTATI DI FISICA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Picture 6" descr="Screen Shot 2015-10-06 at 12.18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672" y="1188988"/>
            <a:ext cx="7457327" cy="52568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4239734"/>
            <a:ext cx="2281969" cy="646331"/>
          </a:xfrm>
          <a:prstGeom prst="rect">
            <a:avLst/>
          </a:prstGeom>
          <a:solidFill>
            <a:srgbClr val="00A2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contributo</a:t>
            </a:r>
            <a:r>
              <a:rPr lang="en-US" dirty="0" smtClean="0"/>
              <a:t> di </a:t>
            </a:r>
            <a:r>
              <a:rPr lang="en-US" dirty="0" err="1" smtClean="0"/>
              <a:t>Padova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3819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– RISULTATI DI FISICA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3" name="Picture 2" descr="Screen Shot 2015-10-05 at 19.35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6" y="1100717"/>
            <a:ext cx="7755154" cy="548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3819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Picture 6" descr="Screen Shot 2015-10-05 at 20.31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6" y="1153321"/>
            <a:ext cx="7200000" cy="54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560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3" name="Picture 2" descr="Screen Shot 2015-10-05 at 20.31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6" y="1196867"/>
            <a:ext cx="7200000" cy="54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13543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3" name="Picture 2" descr="Screen Shot 2015-10-05 at 20.32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00" y="1142048"/>
            <a:ext cx="7200000" cy="53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176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3" name="Picture 2" descr="Screen Shot 2015-10-05 at 20.32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9" y="1123167"/>
            <a:ext cx="7200000" cy="53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176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3" name="Picture 2" descr="Screen Shot 2015-10-05 at 20.35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35" y="1151186"/>
            <a:ext cx="7200000" cy="54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176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3" name="Picture 2" descr="Screen Shot 2015-10-05 at 20.36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84" y="1187730"/>
            <a:ext cx="72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176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" name="Picture 2" descr="Screen Shot 2015-10-05 at 20.3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32" y="1154691"/>
            <a:ext cx="7200000" cy="538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028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3" name="Picture 2" descr="Screen Shot 2015-10-05 at 20.38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52" y="1142049"/>
            <a:ext cx="7200000" cy="53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35182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STATISTICHE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Qualche</a:t>
            </a:r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 del 2014 </a:t>
            </a:r>
            <a:r>
              <a:rPr lang="en-US" dirty="0" err="1" smtClean="0"/>
              <a:t>rispetto</a:t>
            </a:r>
            <a:r>
              <a:rPr lang="en-US" dirty="0" smtClean="0"/>
              <a:t> a </a:t>
            </a:r>
            <a:r>
              <a:rPr lang="en-US" dirty="0" err="1" smtClean="0"/>
              <a:t>partecipazione</a:t>
            </a:r>
            <a:r>
              <a:rPr lang="en-US" dirty="0" smtClean="0"/>
              <a:t>, </a:t>
            </a:r>
            <a:r>
              <a:rPr lang="en-US" dirty="0" err="1" smtClean="0"/>
              <a:t>bilancio</a:t>
            </a:r>
            <a:r>
              <a:rPr lang="en-US" dirty="0" smtClean="0"/>
              <a:t>, </a:t>
            </a:r>
            <a:r>
              <a:rPr lang="en-US" dirty="0" err="1" smtClean="0"/>
              <a:t>produzione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528" y="2847372"/>
            <a:ext cx="239042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FTE                       480</a:t>
            </a:r>
          </a:p>
          <a:p>
            <a:r>
              <a:rPr lang="en-US" dirty="0" err="1" smtClean="0"/>
              <a:t>Pubbl</a:t>
            </a:r>
            <a:r>
              <a:rPr lang="en-US" dirty="0" smtClean="0"/>
              <a:t> ISI                456</a:t>
            </a:r>
          </a:p>
          <a:p>
            <a:r>
              <a:rPr lang="en-US" dirty="0" smtClean="0"/>
              <a:t>Conf. Int.			512</a:t>
            </a:r>
          </a:p>
          <a:p>
            <a:r>
              <a:rPr lang="en-US" dirty="0" err="1" smtClean="0"/>
              <a:t>Tesi</a:t>
            </a:r>
            <a:r>
              <a:rPr lang="en-US" dirty="0" smtClean="0"/>
              <a:t> Spec/VO		  32</a:t>
            </a:r>
          </a:p>
          <a:p>
            <a:r>
              <a:rPr lang="en-US" dirty="0" err="1" smtClean="0"/>
              <a:t>Tesi</a:t>
            </a:r>
            <a:r>
              <a:rPr lang="en-US" dirty="0" smtClean="0"/>
              <a:t> </a:t>
            </a:r>
            <a:r>
              <a:rPr lang="en-US" dirty="0" err="1" smtClean="0"/>
              <a:t>Dott</a:t>
            </a:r>
            <a:r>
              <a:rPr lang="en-US" dirty="0" smtClean="0"/>
              <a:t>.			  26</a:t>
            </a:r>
          </a:p>
          <a:p>
            <a:endParaRPr lang="en-US" dirty="0"/>
          </a:p>
          <a:p>
            <a:r>
              <a:rPr lang="en-US" dirty="0" smtClean="0"/>
              <a:t>k€/FTE</a:t>
            </a:r>
            <a:r>
              <a:rPr lang="en-US" dirty="0"/>
              <a:t>	</a:t>
            </a:r>
            <a:r>
              <a:rPr lang="en-US" dirty="0" smtClean="0"/>
              <a:t>	  16.83</a:t>
            </a:r>
          </a:p>
          <a:p>
            <a:r>
              <a:rPr lang="en-US" dirty="0" err="1" smtClean="0"/>
              <a:t>Pubb</a:t>
            </a:r>
            <a:r>
              <a:rPr lang="en-US" dirty="0" smtClean="0"/>
              <a:t>/FTE		    0.95</a:t>
            </a:r>
          </a:p>
          <a:p>
            <a:r>
              <a:rPr lang="en-US" dirty="0" err="1" smtClean="0"/>
              <a:t>Pubb</a:t>
            </a:r>
            <a:r>
              <a:rPr lang="en-US" dirty="0" smtClean="0"/>
              <a:t>/k€		    0.056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1 </a:t>
            </a:r>
            <a:r>
              <a:rPr lang="en-US" dirty="0" err="1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pubbl</a:t>
            </a:r>
            <a:r>
              <a:rPr lang="en-US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. ISI = 17.71 k€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Screen Shot 2015-10-02 at 14.5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54" y="2103285"/>
            <a:ext cx="6562846" cy="4010628"/>
          </a:xfrm>
          <a:prstGeom prst="rect">
            <a:avLst/>
          </a:prstGeom>
        </p:spPr>
      </p:pic>
      <p:pic>
        <p:nvPicPr>
          <p:cNvPr id="9" name="Picture 8" descr="Screen Shot 2015-10-02 at 15.34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55" y="2103285"/>
            <a:ext cx="4759118" cy="3095401"/>
          </a:xfrm>
          <a:prstGeom prst="rect">
            <a:avLst/>
          </a:prstGeom>
        </p:spPr>
      </p:pic>
      <p:pic>
        <p:nvPicPr>
          <p:cNvPr id="11" name="Picture 10" descr="Screen Shot 2015-10-02 at 15.35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36" y="4191743"/>
            <a:ext cx="3330694" cy="22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3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xmlns:p14="http://schemas.microsoft.com/office/powerpoint/2010/main"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" name="Picture 2" descr="Screen Shot 2015-10-05 at 20.39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00" y="1144262"/>
            <a:ext cx="7200000" cy="538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22043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" name="Picture 2" descr="Screen Shot 2015-10-05 at 20.39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00" y="1102272"/>
            <a:ext cx="7200000" cy="53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028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3" name="Picture 2" descr="Screen Shot 2015-10-05 at 20.39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7" y="1205285"/>
            <a:ext cx="7002671" cy="52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35182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339752" y="260648"/>
            <a:ext cx="437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Apertura sigla COME (</a:t>
            </a:r>
            <a:r>
              <a:rPr lang="it-IT" dirty="0" err="1" smtClean="0"/>
              <a:t>Copper</a:t>
            </a:r>
            <a:r>
              <a:rPr lang="it-IT" dirty="0" smtClean="0"/>
              <a:t> </a:t>
            </a:r>
            <a:r>
              <a:rPr lang="it-IT" dirty="0" err="1" smtClean="0"/>
              <a:t>Measurement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74398" y="692696"/>
            <a:ext cx="8816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Misura di sezione d’urto di produzione del </a:t>
            </a:r>
            <a:r>
              <a:rPr lang="it-IT" baseline="30000" dirty="0" smtClean="0"/>
              <a:t>67</a:t>
            </a:r>
            <a:r>
              <a:rPr lang="it-IT" dirty="0" smtClean="0"/>
              <a:t>Cu con fascio di protoni e bersaglio </a:t>
            </a:r>
            <a:r>
              <a:rPr lang="it-IT" dirty="0" err="1" smtClean="0"/>
              <a:t>stacked-foil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20826" y="3429000"/>
            <a:ext cx="6486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Perché </a:t>
            </a:r>
            <a:r>
              <a:rPr lang="it-IT" baseline="30000" dirty="0" smtClean="0"/>
              <a:t>67</a:t>
            </a:r>
            <a:r>
              <a:rPr lang="it-IT" dirty="0" smtClean="0"/>
              <a:t>Cu: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Diagnostica: radiazione gamma utile nella SPECT, beta per la PET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Terapia: beta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1052736"/>
            <a:ext cx="80303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Isotopo a vita media di 61.83 ore che decade, per emissione </a:t>
            </a:r>
            <a:r>
              <a:rPr lang="it-IT" dirty="0" smtClean="0">
                <a:latin typeface="Symbol" panose="05050102010706020507" pitchFamily="18" charset="2"/>
              </a:rPr>
              <a:t>b</a:t>
            </a:r>
            <a:r>
              <a:rPr lang="it-IT" baseline="30000" dirty="0" smtClean="0"/>
              <a:t>-</a:t>
            </a:r>
            <a:r>
              <a:rPr lang="it-IT" dirty="0" smtClean="0"/>
              <a:t> , su differenti stati </a:t>
            </a:r>
          </a:p>
          <a:p>
            <a:r>
              <a:rPr lang="it-IT" dirty="0"/>
              <a:t>e</a:t>
            </a:r>
            <a:r>
              <a:rPr lang="it-IT" dirty="0" smtClean="0"/>
              <a:t>ccitati del </a:t>
            </a:r>
            <a:r>
              <a:rPr lang="it-IT" baseline="30000" dirty="0" smtClean="0"/>
              <a:t>67</a:t>
            </a:r>
            <a:r>
              <a:rPr lang="it-IT" dirty="0" smtClean="0"/>
              <a:t>Zn che emettono gamma:</a:t>
            </a:r>
          </a:p>
          <a:p>
            <a:pPr marL="285750" indent="-285750">
              <a:buFont typeface="Symbol"/>
              <a:buChar char="g"/>
            </a:pPr>
            <a:r>
              <a:rPr lang="it-IT" dirty="0" smtClean="0"/>
              <a:t>(</a:t>
            </a:r>
            <a:r>
              <a:rPr lang="it-IT" baseline="30000" dirty="0" smtClean="0"/>
              <a:t>67</a:t>
            </a:r>
            <a:r>
              <a:rPr lang="it-IT" dirty="0" smtClean="0"/>
              <a:t>Zn)     Energia (</a:t>
            </a:r>
            <a:r>
              <a:rPr lang="it-IT" dirty="0" err="1" smtClean="0"/>
              <a:t>KeV</a:t>
            </a:r>
            <a:r>
              <a:rPr lang="it-IT" dirty="0" smtClean="0"/>
              <a:t>)       Intensità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     91.2                         7  %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     93.3                       16.1%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   184.6                       48.7% (utile per la SPECT)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    208.9                        0.1%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    300.2                        0.8%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19518" y="4581128"/>
            <a:ext cx="742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Attualmente prodotto mediante la reazione </a:t>
            </a:r>
            <a:r>
              <a:rPr lang="it-IT" baseline="30000" dirty="0" smtClean="0"/>
              <a:t>68</a:t>
            </a:r>
            <a:r>
              <a:rPr lang="it-IT" dirty="0" smtClean="0"/>
              <a:t>Zn(p,2p)</a:t>
            </a:r>
            <a:r>
              <a:rPr lang="it-IT" baseline="30000" dirty="0" smtClean="0"/>
              <a:t>67</a:t>
            </a:r>
            <a:r>
              <a:rPr lang="it-IT" dirty="0" smtClean="0"/>
              <a:t>Cu con p da 200 </a:t>
            </a:r>
            <a:r>
              <a:rPr lang="it-IT" dirty="0" err="1" smtClean="0"/>
              <a:t>MeV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594638" y="4976283"/>
            <a:ext cx="7990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sezione d’urto della reazione è 15 mb.</a:t>
            </a:r>
          </a:p>
          <a:p>
            <a:r>
              <a:rPr lang="it-IT" dirty="0" smtClean="0"/>
              <a:t>La </a:t>
            </a:r>
            <a:r>
              <a:rPr lang="it-IT" dirty="0" smtClean="0">
                <a:solidFill>
                  <a:srgbClr val="FF0000"/>
                </a:solidFill>
              </a:rPr>
              <a:t>produzione mondiale mensile attuale </a:t>
            </a:r>
            <a:r>
              <a:rPr lang="it-IT" dirty="0" smtClean="0"/>
              <a:t>è pari a circa 100mCi ( 1 dose terapeutica) 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095533" y="5805264"/>
            <a:ext cx="6860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GOAL del progetto</a:t>
            </a:r>
            <a:r>
              <a:rPr lang="it-IT" dirty="0" smtClean="0"/>
              <a:t>: studiare la produzione con altre reazioni ad energie</a:t>
            </a:r>
          </a:p>
          <a:p>
            <a:r>
              <a:rPr lang="it-IT" dirty="0"/>
              <a:t> </a:t>
            </a:r>
            <a:r>
              <a:rPr lang="it-IT" dirty="0" smtClean="0"/>
              <a:t> con protoni tra i 30 ed i 70 </a:t>
            </a:r>
            <a:r>
              <a:rPr lang="it-IT" dirty="0" err="1" smtClean="0"/>
              <a:t>MeV</a:t>
            </a:r>
            <a:r>
              <a:rPr lang="it-IT" dirty="0" smtClean="0"/>
              <a:t> accelerabili da Ciclotroni commerciali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7616065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636821" y="107340"/>
            <a:ext cx="387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Dati esistenti sulla produzione del </a:t>
            </a:r>
            <a:r>
              <a:rPr lang="it-IT" baseline="30000" dirty="0" smtClean="0"/>
              <a:t>67</a:t>
            </a:r>
            <a:r>
              <a:rPr lang="it-IT" dirty="0" smtClean="0"/>
              <a:t>Cu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76875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348873" y="3356992"/>
            <a:ext cx="682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/>
              <a:t>Sezione d’urto per il canale (p,2p) vs energia del fascio – test di produzione a varie energie</a:t>
            </a:r>
            <a:endParaRPr lang="it-IT" sz="1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54362"/>
            <a:ext cx="5112568" cy="295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084168" y="4077072"/>
            <a:ext cx="28083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Nuovo metodo  da investigare</a:t>
            </a:r>
            <a:endParaRPr lang="it-IT" sz="1600" b="1" dirty="0"/>
          </a:p>
          <a:p>
            <a:r>
              <a:rPr lang="it-IT" sz="1400" dirty="0" smtClean="0"/>
              <a:t>Produzione del </a:t>
            </a:r>
            <a:r>
              <a:rPr lang="it-IT" sz="1400" baseline="30000" dirty="0" smtClean="0"/>
              <a:t>67</a:t>
            </a:r>
            <a:r>
              <a:rPr lang="it-IT" sz="1400" dirty="0" smtClean="0"/>
              <a:t>Cu a partire da</a:t>
            </a:r>
          </a:p>
          <a:p>
            <a:r>
              <a:rPr lang="it-IT" sz="1400" dirty="0" smtClean="0"/>
              <a:t>un target di </a:t>
            </a:r>
            <a:r>
              <a:rPr lang="it-IT" sz="1400" baseline="30000" dirty="0" smtClean="0"/>
              <a:t>70</a:t>
            </a:r>
            <a:r>
              <a:rPr lang="it-IT" sz="1400" dirty="0" smtClean="0"/>
              <a:t>Zn adoperando un fascio di protoni.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084168" y="5157192"/>
            <a:ext cx="290951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Dati esistenti fino a circa 35 </a:t>
            </a:r>
            <a:r>
              <a:rPr lang="it-IT" sz="1600" dirty="0" err="1" smtClean="0"/>
              <a:t>MeV</a:t>
            </a:r>
            <a:endParaRPr lang="it-IT" sz="1600" dirty="0" smtClean="0"/>
          </a:p>
          <a:p>
            <a:r>
              <a:rPr lang="it-IT" sz="1400" dirty="0" smtClean="0"/>
              <a:t>(per quanto sia indicato come</a:t>
            </a:r>
          </a:p>
          <a:p>
            <a:r>
              <a:rPr lang="it-IT" sz="1400" dirty="0" smtClean="0"/>
              <a:t>canale (</a:t>
            </a:r>
            <a:r>
              <a:rPr lang="it-IT" sz="1400" dirty="0" err="1" smtClean="0"/>
              <a:t>p,</a:t>
            </a:r>
            <a:r>
              <a:rPr lang="it-IT" sz="1400" dirty="0" err="1" smtClean="0">
                <a:latin typeface="Symbol" panose="05050102010706020507" pitchFamily="18" charset="2"/>
              </a:rPr>
              <a:t>a</a:t>
            </a:r>
            <a:r>
              <a:rPr lang="it-IT" sz="1400" dirty="0" smtClean="0"/>
              <a:t>) in realtà è una (</a:t>
            </a:r>
            <a:r>
              <a:rPr lang="it-IT" sz="1400" dirty="0" err="1" smtClean="0"/>
              <a:t>p,X</a:t>
            </a:r>
            <a:r>
              <a:rPr lang="it-IT" sz="1400" dirty="0" smtClean="0"/>
              <a:t>)</a:t>
            </a:r>
          </a:p>
          <a:p>
            <a:r>
              <a:rPr lang="it-IT" sz="1400" dirty="0" smtClean="0"/>
              <a:t>(es. canale 2p+2n ha soglia 26 </a:t>
            </a:r>
            <a:r>
              <a:rPr lang="it-IT" sz="1400" dirty="0" err="1" smtClean="0"/>
              <a:t>MeV</a:t>
            </a:r>
            <a:r>
              <a:rPr lang="it-IT" sz="1400" dirty="0" smtClean="0"/>
              <a:t>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200415644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11560" y="404664"/>
            <a:ext cx="7539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Idea del progetto:</a:t>
            </a:r>
          </a:p>
          <a:p>
            <a:r>
              <a:rPr lang="it-IT" dirty="0" smtClean="0"/>
              <a:t>Investigare la produzione 67Cu a partire da un bersaglio di </a:t>
            </a:r>
            <a:r>
              <a:rPr lang="it-IT" baseline="30000" dirty="0" smtClean="0"/>
              <a:t>70</a:t>
            </a:r>
            <a:r>
              <a:rPr lang="it-IT" dirty="0" smtClean="0"/>
              <a:t>Zn in un </a:t>
            </a:r>
            <a:r>
              <a:rPr lang="it-IT" dirty="0" err="1" smtClean="0"/>
              <a:t>range</a:t>
            </a:r>
            <a:r>
              <a:rPr lang="it-IT" dirty="0" smtClean="0"/>
              <a:t> di </a:t>
            </a:r>
          </a:p>
          <a:p>
            <a:r>
              <a:rPr lang="it-IT" dirty="0" smtClean="0"/>
              <a:t>energia tra i 30 ed i 70 </a:t>
            </a:r>
            <a:r>
              <a:rPr lang="it-IT" dirty="0" err="1" smtClean="0"/>
              <a:t>MeV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49842" y="1412776"/>
            <a:ext cx="8039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Problema: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oltre al </a:t>
            </a:r>
            <a:r>
              <a:rPr lang="it-IT" baseline="30000" dirty="0" smtClean="0"/>
              <a:t>67</a:t>
            </a:r>
            <a:r>
              <a:rPr lang="it-IT" dirty="0" smtClean="0"/>
              <a:t>Cu si forma il </a:t>
            </a:r>
            <a:r>
              <a:rPr lang="it-IT" baseline="30000" dirty="0" smtClean="0"/>
              <a:t>64</a:t>
            </a:r>
            <a:r>
              <a:rPr lang="it-IT" dirty="0" smtClean="0"/>
              <a:t>Cu con sezione d’urto 4-5 volte maggiore che è un</a:t>
            </a:r>
          </a:p>
          <a:p>
            <a:r>
              <a:rPr lang="it-IT" dirty="0"/>
              <a:t> </a:t>
            </a:r>
            <a:r>
              <a:rPr lang="it-IT" dirty="0" smtClean="0"/>
              <a:t>     contaminante non separabile chimicamente quindi si deve aspettare che il </a:t>
            </a:r>
            <a:r>
              <a:rPr lang="it-IT" baseline="30000" dirty="0" smtClean="0"/>
              <a:t>64</a:t>
            </a:r>
            <a:r>
              <a:rPr lang="it-IT" dirty="0" smtClean="0"/>
              <a:t>Cu </a:t>
            </a:r>
          </a:p>
          <a:p>
            <a:r>
              <a:rPr lang="it-IT" dirty="0"/>
              <a:t> </a:t>
            </a:r>
            <a:r>
              <a:rPr lang="it-IT" dirty="0" smtClean="0"/>
              <a:t>     decada per migliorare la purezza del 67Cu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64305" y="2782542"/>
            <a:ext cx="446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Indicazioni dei codici di calcolo di produzione: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115616" y="3151874"/>
            <a:ext cx="29626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/>
              <a:t>Talys</a:t>
            </a:r>
            <a:r>
              <a:rPr lang="it-IT" sz="1600" dirty="0" smtClean="0"/>
              <a:t> (</a:t>
            </a:r>
            <a:r>
              <a:rPr lang="it-IT" sz="1600" dirty="0" err="1" smtClean="0"/>
              <a:t>pre-eq</a:t>
            </a:r>
            <a:r>
              <a:rPr lang="it-IT" sz="1600" dirty="0" smtClean="0"/>
              <a:t>. + evaporazione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115616" y="3429000"/>
            <a:ext cx="2322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PACE4 (evaporazione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017200" y="4221088"/>
            <a:ext cx="3672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Discrepanza tra i codici (dovuta anche la differente fisica)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A bassa energia i dati sono riprodotti abbastanza bene (sotto i 35 </a:t>
            </a:r>
            <a:r>
              <a:rPr lang="it-IT" sz="1600" dirty="0" err="1" smtClean="0"/>
              <a:t>MeV</a:t>
            </a:r>
            <a:r>
              <a:rPr lang="it-IT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/>
              <a:t>Nuove misure potrebbero anche validare i codici di calcolo in una regione di energie dove non ci sono dati sperimentali</a:t>
            </a:r>
            <a:endParaRPr lang="it-IT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05" y="3849369"/>
            <a:ext cx="4143920" cy="245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772425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358834"/>
            <a:ext cx="754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Ottimizzazione dell’energia di fascio in relazione ai contaminanti (</a:t>
            </a:r>
            <a:r>
              <a:rPr lang="it-IT" baseline="30000" dirty="0" smtClean="0"/>
              <a:t>64</a:t>
            </a:r>
            <a:r>
              <a:rPr lang="it-IT" dirty="0" smtClean="0"/>
              <a:t>Cu e </a:t>
            </a:r>
            <a:r>
              <a:rPr lang="it-IT" baseline="30000" dirty="0" smtClean="0"/>
              <a:t>67</a:t>
            </a:r>
            <a:r>
              <a:rPr lang="it-IT" dirty="0" smtClean="0"/>
              <a:t>Ga)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8" y="836712"/>
            <a:ext cx="4608512" cy="276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920044" y="1772816"/>
            <a:ext cx="499828" cy="1440160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633835" y="1340768"/>
            <a:ext cx="274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Separazione chimica Cu/</a:t>
            </a:r>
            <a:r>
              <a:rPr lang="it-IT" dirty="0" err="1" smtClean="0"/>
              <a:t>Ga</a:t>
            </a:r>
            <a:endParaRPr lang="it-IT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5694194" y="1710100"/>
            <a:ext cx="2946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verificare il grado di purezza ottenibile mediante traccianti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91065659"/>
      </p:ext>
    </p:extLst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/>
              <a:t>	Grazie </a:t>
            </a:r>
            <a:r>
              <a:rPr lang="en-US" sz="2400" dirty="0" err="1"/>
              <a:t>dell’attenzione</a:t>
            </a:r>
            <a:endParaRPr lang="en-US" sz="2400" dirty="0">
              <a:ea typeface="+mj-ea"/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6600" dirty="0" smtClean="0"/>
              <a:t>FINE </a:t>
            </a:r>
            <a:endParaRPr lang="en-US" sz="6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6CC12C2-E949-A94B-8E3A-F4437E0BE588}" type="slidenum">
              <a:rPr lang="en-US" sz="1100">
                <a:solidFill>
                  <a:srgbClr val="4D4D4D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10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ea typeface="+mj-ea"/>
                <a:cs typeface="+mj-cs"/>
              </a:rPr>
              <a:t>Esperimenti</a:t>
            </a:r>
            <a:r>
              <a:rPr lang="en-US" dirty="0" smtClean="0">
                <a:ea typeface="+mj-ea"/>
                <a:cs typeface="+mj-cs"/>
              </a:rPr>
              <a:t> in CSN3</a:t>
            </a:r>
            <a:endParaRPr lang="en-US" dirty="0">
              <a:ea typeface="+mj-ea"/>
              <a:cs typeface="+mj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3607" y="955675"/>
            <a:ext cx="8877273" cy="1635332"/>
            <a:chOff x="183607" y="955675"/>
            <a:chExt cx="8877273" cy="1635332"/>
          </a:xfrm>
        </p:grpSpPr>
        <p:sp>
          <p:nvSpPr>
            <p:cNvPr id="4" name="Rounded Rectangle 3"/>
            <p:cNvSpPr/>
            <p:nvPr/>
          </p:nvSpPr>
          <p:spPr>
            <a:xfrm>
              <a:off x="183607" y="1630514"/>
              <a:ext cx="1897270" cy="693371"/>
            </a:xfrm>
            <a:prstGeom prst="roundRect">
              <a:avLst/>
            </a:prstGeom>
            <a:effectLst>
              <a:outerShdw blurRad="50800" dist="41909" dir="5400000" rotWithShape="0">
                <a:srgbClr val="000000">
                  <a:alpha val="40000"/>
                </a:srgbClr>
              </a:outerShdw>
              <a:reflection stA="50000" endPos="75000" dist="127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Quarks and hadron dynamics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51719" y="1351295"/>
              <a:ext cx="2807654" cy="693371"/>
            </a:xfrm>
            <a:prstGeom prst="roundRect">
              <a:avLst/>
            </a:prstGeom>
            <a:effectLst>
              <a:outerShdw blurRad="50800" dist="41909" dir="5400000" rotWithShape="0">
                <a:srgbClr val="000000">
                  <a:alpha val="40000"/>
                </a:srgbClr>
              </a:outerShdw>
              <a:reflection stA="50000" endPos="75000" dist="127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Phase transitions of nuclear and </a:t>
              </a:r>
              <a:r>
                <a:rPr lang="en-US" dirty="0" err="1"/>
                <a:t>hadronic</a:t>
              </a:r>
              <a:r>
                <a:rPr lang="en-US" dirty="0"/>
                <a:t> matter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410736" y="1897636"/>
              <a:ext cx="2345625" cy="693371"/>
            </a:xfrm>
            <a:prstGeom prst="roundRect">
              <a:avLst/>
            </a:prstGeom>
            <a:effectLst>
              <a:outerShdw blurRad="50800" dist="41909" dir="5400000" rotWithShape="0">
                <a:srgbClr val="000000">
                  <a:alpha val="40000"/>
                </a:srgbClr>
              </a:outerShdw>
              <a:reflection stA="50000" endPos="75000" dist="127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Nuclear structure and reaction dynamics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187385" y="1236291"/>
              <a:ext cx="2873495" cy="693371"/>
            </a:xfrm>
            <a:prstGeom prst="roundRect">
              <a:avLst/>
            </a:prstGeom>
            <a:effectLst>
              <a:outerShdw blurRad="50800" dist="41909" dir="5400000" rotWithShape="0">
                <a:srgbClr val="000000">
                  <a:alpha val="40000"/>
                </a:srgbClr>
              </a:outerShdw>
              <a:reflection stA="50000" endPos="75000" dist="127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Nuclear astrophysics and interdisciplinary researches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67063" y="1092200"/>
              <a:ext cx="301625" cy="36988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24750" y="955675"/>
              <a:ext cx="300038" cy="36988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57825" y="1581150"/>
              <a:ext cx="300038" cy="36988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3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14425" y="1365250"/>
              <a:ext cx="300038" cy="3683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/>
                <a:t>1</a:t>
              </a: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16401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BED8D33-878A-854D-8D66-ACF88AA6A9D7}" type="slidenum">
              <a:rPr lang="en-US" sz="1100">
                <a:solidFill>
                  <a:srgbClr val="4D4D4D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100">
              <a:solidFill>
                <a:srgbClr val="4D4D4D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7149" y="2365403"/>
            <a:ext cx="3752955" cy="3116488"/>
            <a:chOff x="57149" y="2253643"/>
            <a:chExt cx="3752955" cy="3116488"/>
          </a:xfrm>
        </p:grpSpPr>
        <p:grpSp>
          <p:nvGrpSpPr>
            <p:cNvPr id="16" name="Group 15"/>
            <p:cNvGrpSpPr>
              <a:grpSpLocks/>
            </p:cNvGrpSpPr>
            <p:nvPr/>
          </p:nvGrpSpPr>
          <p:grpSpPr bwMode="auto">
            <a:xfrm>
              <a:off x="57150" y="2490790"/>
              <a:ext cx="3752954" cy="2879341"/>
              <a:chOff x="3693777" y="1523999"/>
              <a:chExt cx="4764423" cy="35953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693777" y="4822263"/>
                <a:ext cx="4764423" cy="29711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16406" name="Group 17"/>
              <p:cNvGrpSpPr>
                <a:grpSpLocks/>
              </p:cNvGrpSpPr>
              <p:nvPr/>
            </p:nvGrpSpPr>
            <p:grpSpPr bwMode="auto">
              <a:xfrm>
                <a:off x="3693777" y="1523999"/>
                <a:ext cx="4764423" cy="3587570"/>
                <a:chOff x="3263900" y="1634914"/>
                <a:chExt cx="4764423" cy="3587570"/>
              </a:xfrm>
            </p:grpSpPr>
            <p:grpSp>
              <p:nvGrpSpPr>
                <p:cNvPr id="16407" name="Group 18"/>
                <p:cNvGrpSpPr>
                  <a:grpSpLocks/>
                </p:cNvGrpSpPr>
                <p:nvPr/>
              </p:nvGrpSpPr>
              <p:grpSpPr bwMode="auto">
                <a:xfrm>
                  <a:off x="3263900" y="1634914"/>
                  <a:ext cx="4764423" cy="3308963"/>
                  <a:chOff x="0" y="581257"/>
                  <a:chExt cx="6460235" cy="4486731"/>
                </a:xfrm>
              </p:grpSpPr>
              <p:grpSp>
                <p:nvGrpSpPr>
                  <p:cNvPr id="16410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0" y="581257"/>
                    <a:ext cx="6460235" cy="3624886"/>
                    <a:chOff x="0" y="3279112"/>
                    <a:chExt cx="6460235" cy="3624886"/>
                  </a:xfrm>
                </p:grpSpPr>
                <p:pic>
                  <p:nvPicPr>
                    <p:cNvPr id="16412" name="Picture 23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3279112"/>
                      <a:ext cx="6460235" cy="57993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413" name="Picture 24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3846347"/>
                      <a:ext cx="6460235" cy="8745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414" name="Picture 25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4711700"/>
                      <a:ext cx="6460235" cy="8745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415" name="Picture 26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5573547"/>
                      <a:ext cx="6460235" cy="8745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6416" name="Picture 27"/>
                    <p:cNvPicPr>
                      <a:picLocks noChangeAspect="1"/>
                    </p:cNvPicPr>
                    <p:nvPr/>
                  </p:nvPicPr>
                  <p:blipFill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0" y="6429407"/>
                      <a:ext cx="6460235" cy="4745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16411" name="Picture 22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4193442"/>
                    <a:ext cx="6460235" cy="87454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0" name="Rectangle 19"/>
                <p:cNvSpPr/>
                <p:nvPr/>
              </p:nvSpPr>
              <p:spPr>
                <a:xfrm>
                  <a:off x="7691333" y="3943110"/>
                  <a:ext cx="330338" cy="127937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7981764" y="3000763"/>
                  <a:ext cx="46559" cy="65188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sp>
          <p:nvSpPr>
            <p:cNvPr id="41" name="Rectangle 40"/>
            <p:cNvSpPr/>
            <p:nvPr/>
          </p:nvSpPr>
          <p:spPr>
            <a:xfrm>
              <a:off x="57149" y="2253643"/>
              <a:ext cx="3752955" cy="3524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475F8C"/>
                  </a:solidFill>
                  <a:latin typeface="Comic Sans MS"/>
                  <a:cs typeface="Comic Sans MS"/>
                </a:rPr>
                <a:t>Linea 1</a:t>
              </a:r>
              <a:endParaRPr lang="en-US" sz="1600" dirty="0">
                <a:solidFill>
                  <a:srgbClr val="475F8C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354708" y="4727044"/>
            <a:ext cx="3069260" cy="19046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341438" y="2297112"/>
            <a:ext cx="4927282" cy="2246769"/>
            <a:chOff x="1341438" y="2297112"/>
            <a:chExt cx="4927282" cy="2246769"/>
          </a:xfrm>
        </p:grpSpPr>
        <p:grpSp>
          <p:nvGrpSpPr>
            <p:cNvPr id="25" name="Group 24"/>
            <p:cNvGrpSpPr/>
            <p:nvPr/>
          </p:nvGrpSpPr>
          <p:grpSpPr>
            <a:xfrm>
              <a:off x="1341438" y="2297112"/>
              <a:ext cx="4927282" cy="2246769"/>
              <a:chOff x="1341438" y="2297112"/>
              <a:chExt cx="4927282" cy="224676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341438" y="2297112"/>
                <a:ext cx="4927282" cy="2246769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rgbClr val="475F8C"/>
                    </a:solidFill>
                    <a:latin typeface="Comic Sans MS"/>
                    <a:cs typeface="Comic Sans MS"/>
                  </a:rPr>
                  <a:t>Linea 2</a:t>
                </a:r>
                <a:endParaRPr lang="en-US" sz="1600" dirty="0" smtClean="0">
                  <a:solidFill>
                    <a:srgbClr val="475F8C"/>
                  </a:solidFill>
                  <a:latin typeface="Comic Sans MS"/>
                  <a:cs typeface="Comic Sans MS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 smtClean="0">
                    <a:solidFill>
                      <a:schemeClr val="bg1"/>
                    </a:solidFill>
                  </a:rPr>
                  <a:t>                       ALICE 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	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            Studio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delle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proprietà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del QGP</a:t>
                </a:r>
                <a:endParaRPr lang="en-US" sz="1400" dirty="0">
                  <a:solidFill>
                    <a:schemeClr val="bg1"/>
                  </a:solidFill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 smtClean="0">
                  <a:solidFill>
                    <a:schemeClr val="bg1"/>
                  </a:solidFill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 smtClean="0">
                  <a:solidFill>
                    <a:schemeClr val="bg1"/>
                  </a:solidFill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400" dirty="0">
                  <a:solidFill>
                    <a:schemeClr val="bg1"/>
                  </a:solidFill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EXOCHIM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	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Collisioni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tra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Ioni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pesanti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stabili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ed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esotici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       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alle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energie</a:t>
                </a:r>
                <a:r>
                  <a:rPr lang="en-US" sz="1400" dirty="0">
                    <a:solidFill>
                      <a:schemeClr val="bg1"/>
                    </a:solidFill>
                  </a:rPr>
                  <a:t> del tandem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ed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  <a:r>
                  <a:rPr lang="en-US" sz="1400" dirty="0" err="1" smtClean="0">
                    <a:solidFill>
                      <a:schemeClr val="bg1"/>
                    </a:solidFill>
                  </a:rPr>
                  <a:t>intermedie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chemeClr val="bg1"/>
                    </a:solidFill>
                  </a:rPr>
                  <a:t>	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				(10-100 A*MeV</a:t>
                </a:r>
                <a:r>
                  <a:rPr lang="en-US" sz="1400" dirty="0" smtClean="0">
                    <a:solidFill>
                      <a:srgbClr val="475F8C"/>
                    </a:solidFill>
                  </a:rPr>
                  <a:t>)</a:t>
                </a:r>
                <a:endParaRPr lang="en-US" sz="1400" dirty="0">
                  <a:solidFill>
                    <a:srgbClr val="475F8C"/>
                  </a:solidFill>
                </a:endParaRPr>
              </a:p>
            </p:txBody>
          </p:sp>
          <p:pic>
            <p:nvPicPr>
              <p:cNvPr id="23" name="Picture 22" descr="Screen Shot 2013-10-28 at 11.41.36 AM.p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19963" y="3666685"/>
                <a:ext cx="875799" cy="81584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41438" y="2365403"/>
                <a:ext cx="1102024" cy="978201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1405519" y="3565667"/>
              <a:ext cx="921872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NEWCHIM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396" name="Group 16395"/>
          <p:cNvGrpSpPr/>
          <p:nvPr/>
        </p:nvGrpSpPr>
        <p:grpSpPr>
          <a:xfrm>
            <a:off x="2870077" y="2526392"/>
            <a:ext cx="5220144" cy="3890283"/>
            <a:chOff x="2870077" y="2526392"/>
            <a:chExt cx="5220144" cy="3890283"/>
          </a:xfrm>
        </p:grpSpPr>
        <p:grpSp>
          <p:nvGrpSpPr>
            <p:cNvPr id="16394" name="Group 16393"/>
            <p:cNvGrpSpPr/>
            <p:nvPr/>
          </p:nvGrpSpPr>
          <p:grpSpPr>
            <a:xfrm>
              <a:off x="2870077" y="2526392"/>
              <a:ext cx="5220144" cy="3890283"/>
              <a:chOff x="2870077" y="2526392"/>
              <a:chExt cx="5220144" cy="389028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870077" y="2526392"/>
                <a:ext cx="5220144" cy="3890283"/>
                <a:chOff x="2870077" y="2526392"/>
                <a:chExt cx="5220144" cy="3890283"/>
              </a:xfrm>
            </p:grpSpPr>
            <p:pic>
              <p:nvPicPr>
                <p:cNvPr id="30" name="Picture 29" descr="linea3-ctsum_Page_01.jpg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870078" y="2526392"/>
                  <a:ext cx="5220143" cy="38902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9" name="Rectangle 38"/>
                <p:cNvSpPr/>
                <p:nvPr/>
              </p:nvSpPr>
              <p:spPr>
                <a:xfrm>
                  <a:off x="2870077" y="2548076"/>
                  <a:ext cx="5220143" cy="35243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srgbClr val="475F8C"/>
                      </a:solidFill>
                      <a:latin typeface="Comic Sans MS"/>
                      <a:cs typeface="Comic Sans MS"/>
                    </a:rPr>
                    <a:t>Linea </a:t>
                  </a:r>
                  <a:r>
                    <a:rPr lang="en-US" sz="1400" dirty="0" smtClean="0">
                      <a:solidFill>
                        <a:srgbClr val="475F8C"/>
                      </a:solidFill>
                      <a:latin typeface="Comic Sans MS"/>
                      <a:cs typeface="Comic Sans MS"/>
                    </a:rPr>
                    <a:t>3</a:t>
                  </a:r>
                  <a:endParaRPr lang="en-US" sz="1600" dirty="0">
                    <a:solidFill>
                      <a:srgbClr val="475F8C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  <p:sp>
            <p:nvSpPr>
              <p:cNvPr id="16393" name="Rectangle 16392"/>
              <p:cNvSpPr/>
              <p:nvPr/>
            </p:nvSpPr>
            <p:spPr>
              <a:xfrm>
                <a:off x="6950075" y="4619625"/>
                <a:ext cx="1044575" cy="711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92" name="TextBox 16391"/>
              <p:cNvSpPr txBox="1"/>
              <p:nvPr/>
            </p:nvSpPr>
            <p:spPr>
              <a:xfrm>
                <a:off x="6944101" y="4720741"/>
                <a:ext cx="1063249" cy="507831"/>
              </a:xfrm>
              <a:prstGeom prst="rect">
                <a:avLst/>
              </a:prstGeom>
              <a:solidFill>
                <a:srgbClr val="FBFDCE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chemeClr val="accent5"/>
                    </a:solidFill>
                    <a:effectLst>
                      <a:outerShdw dist="12700" dir="4200000" algn="tl" rotWithShape="0">
                        <a:srgbClr val="000000"/>
                      </a:outerShdw>
                    </a:effectLst>
                    <a:latin typeface="Comic Sans MS"/>
                    <a:cs typeface="Comic Sans MS"/>
                  </a:rPr>
                  <a:t>PRISMA-FIDES</a:t>
                </a:r>
              </a:p>
              <a:p>
                <a:pPr algn="ctr"/>
                <a:r>
                  <a:rPr lang="en-US" sz="900" dirty="0" smtClean="0">
                    <a:solidFill>
                      <a:schemeClr val="accent5"/>
                    </a:solidFill>
                    <a:effectLst>
                      <a:outerShdw dist="12700" dir="4200000" algn="tl" rotWithShape="0">
                        <a:srgbClr val="000000"/>
                      </a:outerShdw>
                    </a:effectLst>
                    <a:latin typeface="Comic Sans MS"/>
                    <a:cs typeface="Comic Sans MS"/>
                  </a:rPr>
                  <a:t>EXOTIC</a:t>
                </a:r>
              </a:p>
              <a:p>
                <a:pPr algn="ctr"/>
                <a:r>
                  <a:rPr lang="en-US" sz="900" dirty="0" smtClean="0">
                    <a:solidFill>
                      <a:schemeClr val="accent5"/>
                    </a:solidFill>
                    <a:effectLst>
                      <a:outerShdw dist="12700" dir="4200000" algn="tl" rotWithShape="0">
                        <a:srgbClr val="000000"/>
                      </a:outerShdw>
                    </a:effectLst>
                    <a:latin typeface="Comic Sans MS"/>
                    <a:cs typeface="Comic Sans MS"/>
                  </a:rPr>
                  <a:t>LNS-STREAM2</a:t>
                </a:r>
                <a:endParaRPr lang="en-US" sz="900" dirty="0">
                  <a:solidFill>
                    <a:schemeClr val="accent5"/>
                  </a:solidFill>
                  <a:effectLst>
                    <a:outerShdw dist="12700" dir="4200000" algn="tl" rotWithShape="0">
                      <a:srgbClr val="000000"/>
                    </a:outerShdw>
                  </a:effectLst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16395" name="TextBox 16394"/>
            <p:cNvSpPr txBox="1"/>
            <p:nvPr/>
          </p:nvSpPr>
          <p:spPr>
            <a:xfrm>
              <a:off x="6832600" y="5927156"/>
              <a:ext cx="1074032" cy="276999"/>
            </a:xfrm>
            <a:prstGeom prst="rect">
              <a:avLst/>
            </a:prstGeom>
            <a:solidFill>
              <a:srgbClr val="FBFDCE"/>
            </a:solidFill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2C2E5E"/>
                  </a:solidFill>
                  <a:effectLst>
                    <a:outerShdw dist="12700" dir="4200000" algn="tl" rotWithShape="0">
                      <a:srgbClr val="000000"/>
                    </a:outerShdw>
                  </a:effectLst>
                  <a:latin typeface="Comic Sans MS"/>
                  <a:cs typeface="Comic Sans MS"/>
                </a:rPr>
                <a:t>GANIL, LNL</a:t>
              </a:r>
              <a:endParaRPr lang="en-US" sz="1200" dirty="0">
                <a:solidFill>
                  <a:srgbClr val="2C2E5E"/>
                </a:solidFill>
                <a:effectLst>
                  <a:outerShdw dist="12700" dir="4200000" algn="tl" rotWithShape="0">
                    <a:srgbClr val="000000"/>
                  </a:outerShdw>
                </a:effectLst>
                <a:latin typeface="Comic Sans MS"/>
                <a:cs typeface="Comic Sans MS"/>
              </a:endParaRPr>
            </a:p>
          </p:txBody>
        </p:sp>
      </p:grpSp>
      <p:grpSp>
        <p:nvGrpSpPr>
          <p:cNvPr id="16391" name="Group 16390"/>
          <p:cNvGrpSpPr/>
          <p:nvPr/>
        </p:nvGrpSpPr>
        <p:grpSpPr>
          <a:xfrm>
            <a:off x="5372100" y="3155085"/>
            <a:ext cx="1485900" cy="553998"/>
            <a:chOff x="5372100" y="3155085"/>
            <a:chExt cx="1485900" cy="553998"/>
          </a:xfrm>
        </p:grpSpPr>
        <p:sp>
          <p:nvSpPr>
            <p:cNvPr id="16386" name="TextBox 16385"/>
            <p:cNvSpPr txBox="1"/>
            <p:nvPr/>
          </p:nvSpPr>
          <p:spPr>
            <a:xfrm>
              <a:off x="5372100" y="3155085"/>
              <a:ext cx="1251226" cy="5539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</a:rPr>
                <a:t>IN CHIUSURA -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IL GRUPPO ENTRA 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IN NUMEN</a:t>
              </a:r>
            </a:p>
          </p:txBody>
        </p:sp>
        <p:cxnSp>
          <p:nvCxnSpPr>
            <p:cNvPr id="16388" name="Straight Arrow Connector 16387"/>
            <p:cNvCxnSpPr/>
            <p:nvPr/>
          </p:nvCxnSpPr>
          <p:spPr>
            <a:xfrm flipH="1">
              <a:off x="6623326" y="3272067"/>
              <a:ext cx="234674" cy="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570124" y="2365289"/>
            <a:ext cx="4542070" cy="3152561"/>
            <a:chOff x="4570124" y="2365289"/>
            <a:chExt cx="4542070" cy="3152561"/>
          </a:xfrm>
        </p:grpSpPr>
        <p:grpSp>
          <p:nvGrpSpPr>
            <p:cNvPr id="11" name="Group 10"/>
            <p:cNvGrpSpPr/>
            <p:nvPr/>
          </p:nvGrpSpPr>
          <p:grpSpPr>
            <a:xfrm>
              <a:off x="4570124" y="2690195"/>
              <a:ext cx="4540756" cy="2827655"/>
              <a:chOff x="4520124" y="3390265"/>
              <a:chExt cx="4540756" cy="2827655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520124" y="5793004"/>
                <a:ext cx="4540756" cy="4249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" name="Group 30"/>
              <p:cNvGrpSpPr>
                <a:grpSpLocks/>
              </p:cNvGrpSpPr>
              <p:nvPr/>
            </p:nvGrpSpPr>
            <p:grpSpPr bwMode="auto">
              <a:xfrm>
                <a:off x="4520124" y="3390265"/>
                <a:ext cx="4540756" cy="2732764"/>
                <a:chOff x="3565835" y="3449613"/>
                <a:chExt cx="5054801" cy="3020071"/>
              </a:xfrm>
            </p:grpSpPr>
            <p:pic>
              <p:nvPicPr>
                <p:cNvPr id="16402" name="Picture 31" descr="linea4-ctsum_Page_03.jpg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3565835" y="3449613"/>
                  <a:ext cx="5054801" cy="27786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403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4813904" y="6069574"/>
                  <a:ext cx="3528000" cy="400110"/>
                </a:xfrm>
                <a:prstGeom prst="rect">
                  <a:avLst/>
                </a:prstGeom>
                <a:solidFill>
                  <a:srgbClr val="DAF1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900" b="1" dirty="0" err="1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Struttura</a:t>
                  </a:r>
                  <a:r>
                    <a:rPr lang="en-US" sz="900" b="1" dirty="0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 </a:t>
                  </a:r>
                  <a:r>
                    <a:rPr lang="en-US" sz="900" b="1" dirty="0" err="1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iperfine</a:t>
                  </a:r>
                  <a:r>
                    <a:rPr lang="en-US" sz="900" b="1" dirty="0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 </a:t>
                  </a:r>
                  <a:r>
                    <a:rPr lang="en-US" sz="900" b="1" dirty="0" err="1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dell’idrogeno</a:t>
                  </a:r>
                  <a:r>
                    <a:rPr lang="en-US" sz="900" b="1" dirty="0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 </a:t>
                  </a:r>
                  <a:r>
                    <a:rPr lang="en-US" sz="900" b="1" dirty="0" err="1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muonico</a:t>
                  </a:r>
                  <a:r>
                    <a:rPr lang="en-US" sz="900" b="1" dirty="0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 e</a:t>
                  </a:r>
                </a:p>
                <a:p>
                  <a:pPr eaLnBrk="1" hangingPunct="1"/>
                  <a:r>
                    <a:rPr lang="en-US" sz="900" b="1" dirty="0" err="1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raggio</a:t>
                  </a:r>
                  <a:r>
                    <a:rPr lang="en-US" sz="900" b="1" dirty="0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 </a:t>
                  </a:r>
                  <a:r>
                    <a:rPr lang="en-US" sz="900" b="1" dirty="0" err="1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e.m</a:t>
                  </a:r>
                  <a:r>
                    <a:rPr lang="en-US" sz="900" b="1" dirty="0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. del </a:t>
                  </a:r>
                  <a:r>
                    <a:rPr lang="en-US" sz="900" b="1" dirty="0" err="1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protone</a:t>
                  </a:r>
                  <a:endParaRPr lang="en-US" sz="900" b="1" dirty="0">
                    <a:solidFill>
                      <a:srgbClr val="5659BA">
                        <a:alpha val="95000"/>
                      </a:srgbClr>
                    </a:solidFill>
                    <a:latin typeface="Comic Sans MS" charset="0"/>
                    <a:cs typeface="Comic Sans MS" charset="0"/>
                  </a:endParaRPr>
                </a:p>
              </p:txBody>
            </p:sp>
            <p:sp>
              <p:nvSpPr>
                <p:cNvPr id="16404" name="TextBox 33"/>
                <p:cNvSpPr txBox="1">
                  <a:spLocks noChangeArrowheads="1"/>
                </p:cNvSpPr>
                <p:nvPr/>
              </p:nvSpPr>
              <p:spPr bwMode="auto">
                <a:xfrm>
                  <a:off x="3841751" y="6069574"/>
                  <a:ext cx="959936" cy="400110"/>
                </a:xfrm>
                <a:prstGeom prst="rect">
                  <a:avLst/>
                </a:prstGeom>
                <a:solidFill>
                  <a:srgbClr val="DCF0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Gill Sans MT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000" b="1" dirty="0" smtClean="0">
                      <a:solidFill>
                        <a:srgbClr val="5659BA">
                          <a:alpha val="95000"/>
                        </a:srgbClr>
                      </a:solidFill>
                      <a:latin typeface="Comic Sans MS" charset="0"/>
                      <a:cs typeface="Comic Sans MS" charset="0"/>
                    </a:rPr>
                    <a:t>FAMU </a:t>
                  </a:r>
                  <a:endParaRPr lang="en-US" sz="1000" b="1" dirty="0">
                    <a:solidFill>
                      <a:srgbClr val="5659BA">
                        <a:alpha val="95000"/>
                      </a:srgbClr>
                    </a:solidFill>
                    <a:latin typeface="Comic Sans MS" charset="0"/>
                    <a:cs typeface="Comic Sans MS" charset="0"/>
                  </a:endParaRPr>
                </a:p>
              </p:txBody>
            </p:sp>
          </p:grpSp>
        </p:grpSp>
        <p:sp>
          <p:nvSpPr>
            <p:cNvPr id="37" name="Rectangle 36"/>
            <p:cNvSpPr/>
            <p:nvPr/>
          </p:nvSpPr>
          <p:spPr>
            <a:xfrm>
              <a:off x="4571438" y="2365289"/>
              <a:ext cx="4540756" cy="4249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475F8C"/>
                  </a:solidFill>
                  <a:latin typeface="Comic Sans MS"/>
                  <a:cs typeface="Comic Sans MS"/>
                </a:rPr>
                <a:t>Linea 4</a:t>
              </a:r>
              <a:endParaRPr lang="en-US" sz="1400" dirty="0">
                <a:solidFill>
                  <a:srgbClr val="475F8C"/>
                </a:solidFill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108346" y="1204168"/>
            <a:ext cx="8927308" cy="5537200"/>
            <a:chOff x="108346" y="660400"/>
            <a:chExt cx="8927308" cy="5537200"/>
          </a:xfrm>
        </p:grpSpPr>
        <p:graphicFrame>
          <p:nvGraphicFramePr>
            <p:cNvPr id="10" name="Grafico 9"/>
            <p:cNvGraphicFramePr/>
            <p:nvPr/>
          </p:nvGraphicFramePr>
          <p:xfrm>
            <a:off x="108346" y="660400"/>
            <a:ext cx="8927308" cy="5537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riangolo isoscele 6"/>
            <p:cNvSpPr/>
            <p:nvPr/>
          </p:nvSpPr>
          <p:spPr>
            <a:xfrm flipV="1">
              <a:off x="262740" y="836712"/>
              <a:ext cx="1872208" cy="1296144"/>
            </a:xfrm>
            <a:prstGeom prst="triangle">
              <a:avLst>
                <a:gd name="adj" fmla="val 1047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laboratori</a:t>
            </a:r>
            <a:endParaRPr lang="it-IT" dirty="0"/>
          </a:p>
        </p:txBody>
      </p:sp>
      <p:sp>
        <p:nvSpPr>
          <p:cNvPr id="5" name="Segnaposto data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6/10/2015</a:t>
            </a:r>
            <a:endParaRPr lang="it-IT" dirty="0"/>
          </a:p>
        </p:txBody>
      </p:sp>
      <p:sp>
        <p:nvSpPr>
          <p:cNvPr id="6" name="Segnaposto piè di pagina 2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 algn="r"/>
            <a:r>
              <a:rPr lang="it-IT" sz="1100" smtClean="0">
                <a:solidFill>
                  <a:srgbClr val="FEFAC9"/>
                </a:solidFill>
              </a:rPr>
              <a:t>Rosario Turrisi       Padova - Consiglio di Sezione</a:t>
            </a:r>
            <a:endParaRPr lang="it-IT" sz="1100" dirty="0">
              <a:solidFill>
                <a:srgbClr val="FEFAC9"/>
              </a:solidFill>
            </a:endParaRPr>
          </a:p>
        </p:txBody>
      </p:sp>
      <p:sp>
        <p:nvSpPr>
          <p:cNvPr id="8" name="Segnaposto numero diapositiva 26"/>
          <p:cNvSpPr txBox="1">
            <a:spLocks/>
          </p:cNvSpPr>
          <p:nvPr/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50A92-7F93-4FD4-AE36-32FC0ECAAF7F}" type="slidenum"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Grafico 7"/>
          <p:cNvGraphicFramePr/>
          <p:nvPr>
            <p:extLst>
              <p:ext uri="{D42A27DB-BD31-4B8C-83A1-F6EECF244321}">
                <p14:modId xmlns:p14="http://schemas.microsoft.com/office/powerpoint/2010/main" val="457686421"/>
              </p:ext>
            </p:extLst>
          </p:nvPr>
        </p:nvGraphicFramePr>
        <p:xfrm>
          <a:off x="2134948" y="1763737"/>
          <a:ext cx="5500921" cy="4266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1937"/>
      </p:ext>
    </p:extLst>
  </p:cSld>
  <p:clrMapOvr>
    <a:masterClrMapping/>
  </p:clrMapOvr>
  <p:transition xmlns:p14="http://schemas.microsoft.com/office/powerpoint/2010/main" spd="slow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comunicazioni</a:t>
            </a:r>
            <a:r>
              <a:rPr lang="en-US" sz="3200" dirty="0" smtClean="0"/>
              <a:t> </a:t>
            </a:r>
            <a:r>
              <a:rPr lang="en-US" sz="3200" dirty="0" err="1" smtClean="0"/>
              <a:t>Membro</a:t>
            </a:r>
            <a:r>
              <a:rPr lang="en-US" sz="3200" dirty="0" smtClean="0"/>
              <a:t> di G.E.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599" y="1201884"/>
            <a:ext cx="8015817" cy="5214791"/>
          </a:xfrm>
          <a:prstGeom prst="rect">
            <a:avLst/>
          </a:prstGeom>
          <a:solidFill>
            <a:schemeClr val="tx2">
              <a:lumMod val="50000"/>
              <a:alpha val="4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In </a:t>
            </a:r>
            <a:r>
              <a:rPr lang="en-US" sz="1800" dirty="0" err="1" smtClean="0"/>
              <a:t>preparazione</a:t>
            </a:r>
            <a:r>
              <a:rPr lang="en-US" sz="1800" dirty="0" smtClean="0"/>
              <a:t> la </a:t>
            </a:r>
            <a:r>
              <a:rPr lang="en-US" sz="1800" dirty="0" err="1" smtClean="0"/>
              <a:t>riunione</a:t>
            </a:r>
            <a:r>
              <a:rPr lang="en-US" sz="1800" dirty="0" smtClean="0"/>
              <a:t> WN a </a:t>
            </a:r>
            <a:r>
              <a:rPr lang="en-US" sz="1800" dirty="0" err="1" smtClean="0"/>
              <a:t>febbraio</a:t>
            </a:r>
            <a:r>
              <a:rPr lang="en-US" sz="1800" dirty="0" smtClean="0"/>
              <a:t> 2016</a:t>
            </a:r>
          </a:p>
          <a:p>
            <a:r>
              <a:rPr lang="en-US" sz="1800" dirty="0" smtClean="0"/>
              <a:t>G. </a:t>
            </a:r>
            <a:r>
              <a:rPr lang="en-US" sz="1800" dirty="0" err="1" smtClean="0"/>
              <a:t>Fiorentini</a:t>
            </a:r>
            <a:r>
              <a:rPr lang="en-US" sz="1800" dirty="0" smtClean="0"/>
              <a:t> </a:t>
            </a:r>
            <a:r>
              <a:rPr lang="en-US" sz="1800" dirty="0" err="1" smtClean="0"/>
              <a:t>presenta</a:t>
            </a:r>
            <a:r>
              <a:rPr lang="en-US" sz="1800" dirty="0" smtClean="0"/>
              <a:t> un </a:t>
            </a:r>
            <a:r>
              <a:rPr lang="en-US" sz="1800" dirty="0" err="1" smtClean="0"/>
              <a:t>progetto</a:t>
            </a:r>
            <a:r>
              <a:rPr lang="en-US" sz="1800" dirty="0" smtClean="0"/>
              <a:t> </a:t>
            </a:r>
            <a:r>
              <a:rPr lang="en-US" sz="1800" dirty="0" err="1" smtClean="0"/>
              <a:t>premiale</a:t>
            </a:r>
            <a:r>
              <a:rPr lang="en-US" sz="1800" dirty="0" smtClean="0"/>
              <a:t> a </a:t>
            </a:r>
            <a:r>
              <a:rPr lang="en-US" sz="1800" dirty="0" err="1" smtClean="0"/>
              <a:t>tema</a:t>
            </a:r>
            <a:r>
              <a:rPr lang="en-US" sz="1800" dirty="0" smtClean="0"/>
              <a:t> sui </a:t>
            </a:r>
            <a:r>
              <a:rPr lang="en-US" sz="1800" dirty="0" err="1" smtClean="0"/>
              <a:t>radiofarmaci</a:t>
            </a:r>
            <a:r>
              <a:rPr lang="en-US" sz="1800" dirty="0" smtClean="0"/>
              <a:t>, </a:t>
            </a:r>
            <a:r>
              <a:rPr lang="en-US" sz="1800" dirty="0" err="1" smtClean="0"/>
              <a:t>possibile</a:t>
            </a:r>
            <a:r>
              <a:rPr lang="en-US" sz="1800" dirty="0" smtClean="0"/>
              <a:t> </a:t>
            </a:r>
            <a:r>
              <a:rPr lang="en-US" sz="1800" dirty="0" err="1" smtClean="0"/>
              <a:t>finanziamento</a:t>
            </a:r>
            <a:r>
              <a:rPr lang="en-US" sz="1800" dirty="0" smtClean="0"/>
              <a:t> di ~7 M€ - </a:t>
            </a:r>
            <a:r>
              <a:rPr lang="en-US" sz="1800" dirty="0" err="1" smtClean="0"/>
              <a:t>elevato</a:t>
            </a:r>
            <a:r>
              <a:rPr lang="en-US" sz="1800" dirty="0" smtClean="0"/>
              <a:t> </a:t>
            </a:r>
            <a:r>
              <a:rPr lang="en-US" sz="1800" dirty="0" err="1" smtClean="0"/>
              <a:t>impatto</a:t>
            </a:r>
            <a:r>
              <a:rPr lang="en-US" sz="1800" dirty="0" smtClean="0"/>
              <a:t> </a:t>
            </a:r>
            <a:r>
              <a:rPr lang="en-US" sz="1800" dirty="0" err="1" smtClean="0"/>
              <a:t>su</a:t>
            </a:r>
            <a:r>
              <a:rPr lang="en-US" sz="1800" dirty="0" smtClean="0"/>
              <a:t> SPES</a:t>
            </a:r>
          </a:p>
          <a:p>
            <a:r>
              <a:rPr lang="en-US" sz="1800" dirty="0" err="1" smtClean="0"/>
              <a:t>Parere</a:t>
            </a:r>
            <a:r>
              <a:rPr lang="en-US" sz="1800" dirty="0" smtClean="0"/>
              <a:t> </a:t>
            </a:r>
            <a:r>
              <a:rPr lang="en-US" sz="1800" dirty="0" err="1" smtClean="0"/>
              <a:t>positivo</a:t>
            </a:r>
            <a:r>
              <a:rPr lang="en-US" sz="1800" dirty="0" smtClean="0"/>
              <a:t> del </a:t>
            </a:r>
            <a:r>
              <a:rPr lang="en-US" sz="1800" dirty="0" err="1" smtClean="0"/>
              <a:t>nuovo</a:t>
            </a:r>
            <a:r>
              <a:rPr lang="en-US" sz="1800" dirty="0" smtClean="0"/>
              <a:t> </a:t>
            </a:r>
            <a:r>
              <a:rPr lang="en-US" sz="1800" dirty="0" err="1" smtClean="0"/>
              <a:t>direttore</a:t>
            </a:r>
            <a:r>
              <a:rPr lang="en-US" sz="1800" dirty="0" smtClean="0"/>
              <a:t> </a:t>
            </a:r>
            <a:r>
              <a:rPr lang="en-US" sz="1800" dirty="0" err="1" smtClean="0"/>
              <a:t>dei</a:t>
            </a:r>
            <a:r>
              <a:rPr lang="en-US" sz="1800" dirty="0" smtClean="0"/>
              <a:t> LNF (P. </a:t>
            </a:r>
            <a:r>
              <a:rPr lang="en-US" sz="1800" dirty="0" err="1" smtClean="0"/>
              <a:t>Campana</a:t>
            </a:r>
            <a:r>
              <a:rPr lang="en-US" sz="1800" dirty="0" smtClean="0"/>
              <a:t>) per lo </a:t>
            </a:r>
            <a:r>
              <a:rPr lang="en-US" sz="1800" dirty="0" err="1" smtClean="0"/>
              <a:t>sviluppo</a:t>
            </a:r>
            <a:r>
              <a:rPr lang="en-US" sz="1800" dirty="0" smtClean="0"/>
              <a:t> </a:t>
            </a:r>
            <a:r>
              <a:rPr lang="en-US" sz="1800" dirty="0" err="1" smtClean="0"/>
              <a:t>delle</a:t>
            </a:r>
            <a:r>
              <a:rPr lang="en-US" sz="1800" dirty="0" smtClean="0"/>
              <a:t> </a:t>
            </a:r>
            <a:r>
              <a:rPr lang="en-US" sz="1800" dirty="0" err="1" smtClean="0"/>
              <a:t>attività</a:t>
            </a:r>
            <a:r>
              <a:rPr lang="en-US" sz="1800" dirty="0" smtClean="0"/>
              <a:t> </a:t>
            </a:r>
            <a:r>
              <a:rPr lang="en-US" sz="1800" dirty="0" err="1" smtClean="0"/>
              <a:t>su</a:t>
            </a:r>
            <a:r>
              <a:rPr lang="en-US" sz="1800" dirty="0" smtClean="0"/>
              <a:t> DAFNE, CSN3 </a:t>
            </a:r>
            <a:r>
              <a:rPr lang="en-US" sz="1800" dirty="0" err="1" smtClean="0"/>
              <a:t>interessata</a:t>
            </a:r>
            <a:r>
              <a:rPr lang="en-US" sz="1800" dirty="0" smtClean="0"/>
              <a:t> con </a:t>
            </a:r>
            <a:r>
              <a:rPr lang="en-US" sz="1800" dirty="0" err="1" smtClean="0"/>
              <a:t>l’esperimento</a:t>
            </a:r>
            <a:r>
              <a:rPr lang="en-US" sz="1800" dirty="0" smtClean="0"/>
              <a:t> SIDDHARTA</a:t>
            </a:r>
          </a:p>
          <a:p>
            <a:pPr lvl="1"/>
            <a:r>
              <a:rPr lang="en-US" sz="1400" dirty="0" err="1" smtClean="0"/>
              <a:t>Priorità</a:t>
            </a:r>
            <a:r>
              <a:rPr lang="en-US" sz="1400" dirty="0" smtClean="0"/>
              <a:t> a SIDDHARTA a </a:t>
            </a:r>
            <a:r>
              <a:rPr lang="en-US" sz="1400" dirty="0" err="1" smtClean="0"/>
              <a:t>partire</a:t>
            </a:r>
            <a:r>
              <a:rPr lang="en-US" sz="1400" dirty="0" smtClean="0"/>
              <a:t> al </a:t>
            </a:r>
            <a:r>
              <a:rPr lang="en-US" sz="1400" dirty="0" err="1" smtClean="0"/>
              <a:t>più</a:t>
            </a:r>
            <a:r>
              <a:rPr lang="en-US" sz="1400" dirty="0" smtClean="0"/>
              <a:t> da </a:t>
            </a:r>
            <a:r>
              <a:rPr lang="en-US" sz="1400" dirty="0" err="1" smtClean="0"/>
              <a:t>metà</a:t>
            </a:r>
            <a:r>
              <a:rPr lang="en-US" sz="1400" dirty="0" smtClean="0"/>
              <a:t> 2017</a:t>
            </a:r>
          </a:p>
          <a:p>
            <a:r>
              <a:rPr lang="en-US" sz="1800" dirty="0" err="1" smtClean="0"/>
              <a:t>Riduzione</a:t>
            </a:r>
            <a:r>
              <a:rPr lang="en-US" sz="1800" dirty="0" smtClean="0"/>
              <a:t> </a:t>
            </a:r>
            <a:r>
              <a:rPr lang="en-US" sz="1800" dirty="0"/>
              <a:t>d</a:t>
            </a:r>
            <a:r>
              <a:rPr lang="en-US" sz="1800" dirty="0" smtClean="0"/>
              <a:t>el </a:t>
            </a:r>
            <a:r>
              <a:rPr lang="en-US" sz="1800" dirty="0" err="1" smtClean="0"/>
              <a:t>finanziamento</a:t>
            </a:r>
            <a:r>
              <a:rPr lang="en-US" sz="1800" dirty="0" smtClean="0"/>
              <a:t> di AGATA da parte </a:t>
            </a:r>
            <a:r>
              <a:rPr lang="en-US" sz="1800" dirty="0" err="1" smtClean="0"/>
              <a:t>degli</a:t>
            </a:r>
            <a:r>
              <a:rPr lang="en-US" sz="1800" dirty="0" smtClean="0"/>
              <a:t> </a:t>
            </a:r>
            <a:r>
              <a:rPr lang="en-US" sz="1800" dirty="0" err="1" smtClean="0"/>
              <a:t>inglesi</a:t>
            </a:r>
            <a:r>
              <a:rPr lang="en-US" sz="1800" dirty="0" smtClean="0"/>
              <a:t>, </a:t>
            </a:r>
            <a:r>
              <a:rPr lang="en-US" sz="1800" dirty="0" err="1" smtClean="0"/>
              <a:t>che</a:t>
            </a:r>
            <a:r>
              <a:rPr lang="en-US" sz="1800" dirty="0" smtClean="0"/>
              <a:t> </a:t>
            </a:r>
            <a:r>
              <a:rPr lang="en-US" sz="1800" dirty="0" err="1" smtClean="0"/>
              <a:t>danno</a:t>
            </a:r>
            <a:r>
              <a:rPr lang="en-US" sz="1800" dirty="0" smtClean="0"/>
              <a:t> </a:t>
            </a:r>
            <a:r>
              <a:rPr lang="en-US" sz="1800" dirty="0" err="1" smtClean="0"/>
              <a:t>priorità</a:t>
            </a:r>
            <a:r>
              <a:rPr lang="en-US" sz="1800" dirty="0" smtClean="0"/>
              <a:t> a ISOLDE e JLAB</a:t>
            </a:r>
          </a:p>
          <a:p>
            <a:r>
              <a:rPr lang="en-US" sz="1800" dirty="0" err="1" smtClean="0"/>
              <a:t>Concorsi</a:t>
            </a:r>
            <a:r>
              <a:rPr lang="en-US" sz="1800" dirty="0" smtClean="0"/>
              <a:t> </a:t>
            </a:r>
            <a:r>
              <a:rPr lang="en-US" sz="1800" dirty="0" err="1" smtClean="0"/>
              <a:t>passaggio</a:t>
            </a:r>
            <a:r>
              <a:rPr lang="en-US" sz="1800" dirty="0" smtClean="0"/>
              <a:t> di </a:t>
            </a:r>
            <a:r>
              <a:rPr lang="en-US" sz="1800" dirty="0" err="1" smtClean="0"/>
              <a:t>livello</a:t>
            </a:r>
            <a:r>
              <a:rPr lang="en-US" sz="1800" dirty="0" smtClean="0"/>
              <a:t> </a:t>
            </a:r>
            <a:r>
              <a:rPr lang="en-US" sz="1800" dirty="0" err="1" smtClean="0"/>
              <a:t>ricercatori</a:t>
            </a:r>
            <a:r>
              <a:rPr lang="en-US" sz="1800" dirty="0" smtClean="0"/>
              <a:t>: 10 </a:t>
            </a:r>
            <a:r>
              <a:rPr lang="en-US" sz="1800" dirty="0" err="1" smtClean="0"/>
              <a:t>nuovi</a:t>
            </a:r>
            <a:r>
              <a:rPr lang="en-US" sz="1800" dirty="0" smtClean="0"/>
              <a:t> </a:t>
            </a:r>
            <a:r>
              <a:rPr lang="en-US" sz="1800" dirty="0" err="1" smtClean="0"/>
              <a:t>posti</a:t>
            </a:r>
            <a:r>
              <a:rPr lang="en-US" sz="1800" dirty="0" smtClean="0"/>
              <a:t> II </a:t>
            </a:r>
            <a:r>
              <a:rPr lang="en-US" sz="1800" dirty="0" err="1" smtClean="0"/>
              <a:t>livello</a:t>
            </a:r>
            <a:r>
              <a:rPr lang="en-US" sz="1800" dirty="0"/>
              <a:t> </a:t>
            </a:r>
            <a:r>
              <a:rPr lang="en-US" sz="1800" dirty="0" smtClean="0"/>
              <a:t>+ 10 1 </a:t>
            </a:r>
            <a:r>
              <a:rPr lang="en-US" sz="1800" dirty="0" err="1" smtClean="0"/>
              <a:t>livello</a:t>
            </a:r>
            <a:r>
              <a:rPr lang="en-US" sz="1800" dirty="0" smtClean="0"/>
              <a:t>, </a:t>
            </a:r>
            <a:r>
              <a:rPr lang="en-US" sz="1800" dirty="0" err="1" smtClean="0"/>
              <a:t>speranza</a:t>
            </a:r>
            <a:r>
              <a:rPr lang="en-US" sz="1800" dirty="0" smtClean="0"/>
              <a:t> di </a:t>
            </a:r>
            <a:r>
              <a:rPr lang="en-US" sz="1800" dirty="0" err="1" smtClean="0"/>
              <a:t>bandirli</a:t>
            </a:r>
            <a:r>
              <a:rPr lang="en-US" sz="1800" dirty="0" smtClean="0"/>
              <a:t> </a:t>
            </a:r>
            <a:r>
              <a:rPr lang="en-US" sz="1800" dirty="0" err="1" smtClean="0"/>
              <a:t>entro</a:t>
            </a:r>
            <a:r>
              <a:rPr lang="en-US" sz="1800" dirty="0" smtClean="0"/>
              <a:t> </a:t>
            </a:r>
            <a:r>
              <a:rPr lang="en-US" sz="1800" dirty="0" err="1" smtClean="0"/>
              <a:t>quest’anno</a:t>
            </a:r>
            <a:endParaRPr lang="en-US" sz="1800" dirty="0" smtClean="0"/>
          </a:p>
          <a:p>
            <a:pPr lvl="1"/>
            <a:r>
              <a:rPr lang="en-US" sz="1400" dirty="0" err="1" smtClean="0"/>
              <a:t>Fino</a:t>
            </a:r>
            <a:r>
              <a:rPr lang="en-US" sz="1400" dirty="0" smtClean="0"/>
              <a:t> a </a:t>
            </a:r>
            <a:r>
              <a:rPr lang="en-US" sz="1400" dirty="0" err="1" smtClean="0"/>
              <a:t>tutto</a:t>
            </a:r>
            <a:r>
              <a:rPr lang="en-US" sz="1400" dirty="0" smtClean="0"/>
              <a:t> </a:t>
            </a:r>
            <a:r>
              <a:rPr lang="en-US" sz="1400" dirty="0" err="1" smtClean="0"/>
              <a:t>il</a:t>
            </a:r>
            <a:r>
              <a:rPr lang="en-US" sz="1400" dirty="0" smtClean="0"/>
              <a:t> 2016 </a:t>
            </a:r>
            <a:r>
              <a:rPr lang="en-US" sz="1400" dirty="0" err="1" smtClean="0"/>
              <a:t>sussiste</a:t>
            </a:r>
            <a:r>
              <a:rPr lang="en-US" sz="1400" dirty="0" smtClean="0"/>
              <a:t> </a:t>
            </a:r>
            <a:r>
              <a:rPr lang="en-US" sz="1400" dirty="0" err="1" smtClean="0"/>
              <a:t>il</a:t>
            </a:r>
            <a:r>
              <a:rPr lang="en-US" sz="1400" dirty="0" smtClean="0"/>
              <a:t> </a:t>
            </a:r>
            <a:r>
              <a:rPr lang="en-US" sz="1400" dirty="0" err="1" smtClean="0"/>
              <a:t>vincolo</a:t>
            </a:r>
            <a:r>
              <a:rPr lang="en-US" sz="1400" dirty="0" smtClean="0"/>
              <a:t> </a:t>
            </a:r>
            <a:r>
              <a:rPr lang="en-US" sz="1400" dirty="0" err="1" smtClean="0"/>
              <a:t>delle</a:t>
            </a:r>
            <a:r>
              <a:rPr lang="en-US" sz="1400" dirty="0" smtClean="0"/>
              <a:t> </a:t>
            </a:r>
            <a:r>
              <a:rPr lang="en-US" sz="1400" dirty="0" err="1" smtClean="0"/>
              <a:t>graduatorie</a:t>
            </a:r>
            <a:endParaRPr lang="en-US" sz="1400" dirty="0" smtClean="0"/>
          </a:p>
          <a:p>
            <a:pPr lvl="1"/>
            <a:r>
              <a:rPr lang="en-US" sz="1400" dirty="0" smtClean="0"/>
              <a:t>Dal 2016 </a:t>
            </a:r>
            <a:r>
              <a:rPr lang="en-US" sz="1400" dirty="0" err="1" smtClean="0"/>
              <a:t>potranno</a:t>
            </a:r>
            <a:r>
              <a:rPr lang="en-US" sz="1400" dirty="0" smtClean="0"/>
              <a:t> </a:t>
            </a:r>
            <a:r>
              <a:rPr lang="en-US" sz="1400" dirty="0" err="1" smtClean="0"/>
              <a:t>partire</a:t>
            </a:r>
            <a:r>
              <a:rPr lang="en-US" sz="1400" dirty="0" smtClean="0"/>
              <a:t>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concorsi</a:t>
            </a:r>
            <a:r>
              <a:rPr lang="en-US" sz="1400" dirty="0" smtClean="0"/>
              <a:t> </a:t>
            </a:r>
            <a:r>
              <a:rPr lang="en-US" sz="1400" dirty="0" err="1" smtClean="0"/>
              <a:t>liberi</a:t>
            </a:r>
            <a:r>
              <a:rPr lang="en-US" sz="1400" dirty="0" smtClean="0"/>
              <a:t> per </a:t>
            </a:r>
            <a:r>
              <a:rPr lang="en-US" sz="1400" dirty="0" err="1" smtClean="0"/>
              <a:t>i</a:t>
            </a:r>
            <a:r>
              <a:rPr lang="en-US" sz="1400" dirty="0" smtClean="0"/>
              <a:t> </a:t>
            </a:r>
            <a:r>
              <a:rPr lang="en-US" sz="1400" dirty="0" err="1" smtClean="0"/>
              <a:t>ricercatori</a:t>
            </a:r>
            <a:r>
              <a:rPr lang="en-US" sz="1400" dirty="0" smtClean="0"/>
              <a:t>, </a:t>
            </a:r>
            <a:r>
              <a:rPr lang="en-US" sz="1400" dirty="0" err="1" smtClean="0"/>
              <a:t>previsti</a:t>
            </a:r>
            <a:r>
              <a:rPr lang="en-US" sz="1400" dirty="0" smtClean="0"/>
              <a:t> 25 </a:t>
            </a:r>
            <a:r>
              <a:rPr lang="en-US" sz="1400" dirty="0" err="1" smtClean="0"/>
              <a:t>posti</a:t>
            </a:r>
            <a:endParaRPr lang="en-US" sz="1400" dirty="0" smtClean="0"/>
          </a:p>
          <a:p>
            <a:r>
              <a:rPr lang="en-US" sz="1800" dirty="0" smtClean="0"/>
              <a:t>CTS: Günter </a:t>
            </a:r>
            <a:r>
              <a:rPr lang="en-US" sz="1800" dirty="0" err="1" smtClean="0"/>
              <a:t>Rosner</a:t>
            </a:r>
            <a:r>
              <a:rPr lang="en-US" sz="1800" dirty="0" smtClean="0"/>
              <a:t> da </a:t>
            </a:r>
            <a:r>
              <a:rPr lang="en-US" sz="1800" dirty="0" err="1" smtClean="0"/>
              <a:t>sostituire</a:t>
            </a:r>
            <a:r>
              <a:rPr lang="en-US" sz="1800" dirty="0" smtClean="0"/>
              <a:t> per grave </a:t>
            </a:r>
            <a:r>
              <a:rPr lang="en-US" sz="1800" dirty="0" err="1" smtClean="0"/>
              <a:t>malattia</a:t>
            </a:r>
            <a:r>
              <a:rPr lang="en-US" sz="1800" dirty="0" smtClean="0"/>
              <a:t>, </a:t>
            </a:r>
            <a:r>
              <a:rPr lang="en-US" sz="1800" dirty="0" err="1" smtClean="0"/>
              <a:t>proposta</a:t>
            </a:r>
            <a:r>
              <a:rPr lang="en-US" sz="1800" dirty="0" smtClean="0"/>
              <a:t> Laura </a:t>
            </a:r>
            <a:r>
              <a:rPr lang="en-US" sz="1800" dirty="0" err="1" smtClean="0"/>
              <a:t>Fabbietti</a:t>
            </a:r>
            <a:endParaRPr lang="en-US" sz="1800" dirty="0" smtClean="0"/>
          </a:p>
          <a:p>
            <a:r>
              <a:rPr lang="en-US" sz="1800" dirty="0" smtClean="0"/>
              <a:t>(</a:t>
            </a:r>
            <a:r>
              <a:rPr lang="en-US" sz="1800" dirty="0" err="1" smtClean="0"/>
              <a:t>su</a:t>
            </a:r>
            <a:r>
              <a:rPr lang="en-US" sz="1800" dirty="0" smtClean="0"/>
              <a:t> </a:t>
            </a:r>
            <a:r>
              <a:rPr lang="en-US" sz="1800" dirty="0" err="1" smtClean="0"/>
              <a:t>presentazione</a:t>
            </a:r>
            <a:r>
              <a:rPr lang="en-US" sz="1800" dirty="0" smtClean="0"/>
              <a:t> di L. </a:t>
            </a:r>
            <a:r>
              <a:rPr lang="en-US" sz="1800" dirty="0" err="1" smtClean="0"/>
              <a:t>Giunti</a:t>
            </a:r>
            <a:r>
              <a:rPr lang="en-US" sz="1800" dirty="0" smtClean="0"/>
              <a:t>) </a:t>
            </a:r>
            <a:r>
              <a:rPr lang="en-US" sz="1800" dirty="0" err="1" smtClean="0"/>
              <a:t>Avanzo</a:t>
            </a:r>
            <a:r>
              <a:rPr lang="en-US" sz="1800" dirty="0" smtClean="0"/>
              <a:t> </a:t>
            </a:r>
            <a:r>
              <a:rPr lang="en-US" sz="1800" dirty="0" err="1" smtClean="0"/>
              <a:t>vincolato</a:t>
            </a:r>
            <a:r>
              <a:rPr lang="en-US" sz="1800" dirty="0" smtClean="0"/>
              <a:t> </a:t>
            </a:r>
            <a:r>
              <a:rPr lang="en-US" sz="1800" dirty="0" err="1" smtClean="0"/>
              <a:t>confrontabile</a:t>
            </a:r>
            <a:r>
              <a:rPr lang="en-US" sz="1800" dirty="0" smtClean="0"/>
              <a:t> con </a:t>
            </a:r>
            <a:r>
              <a:rPr lang="en-US" sz="1800" dirty="0" err="1" smtClean="0"/>
              <a:t>avanzo</a:t>
            </a:r>
            <a:r>
              <a:rPr lang="en-US" sz="1800" dirty="0" smtClean="0"/>
              <a:t> </a:t>
            </a:r>
            <a:r>
              <a:rPr lang="en-US" sz="1800" dirty="0" err="1" smtClean="0"/>
              <a:t>libero</a:t>
            </a:r>
            <a:r>
              <a:rPr lang="en-US" sz="1800" dirty="0" smtClean="0"/>
              <a:t> e in </a:t>
            </a:r>
            <a:r>
              <a:rPr lang="en-US" sz="1800" dirty="0" err="1" smtClean="0"/>
              <a:t>futuro</a:t>
            </a:r>
            <a:r>
              <a:rPr lang="en-US" sz="1800" dirty="0" smtClean="0"/>
              <a:t> </a:t>
            </a:r>
            <a:r>
              <a:rPr lang="en-US" sz="1800" dirty="0" err="1" smtClean="0"/>
              <a:t>sarà</a:t>
            </a:r>
            <a:r>
              <a:rPr lang="en-US" sz="1800" dirty="0" smtClean="0"/>
              <a:t> </a:t>
            </a:r>
            <a:r>
              <a:rPr lang="en-US" sz="1800" dirty="0" err="1" smtClean="0"/>
              <a:t>prevalente</a:t>
            </a:r>
            <a:r>
              <a:rPr lang="en-US" sz="1800" dirty="0" smtClean="0"/>
              <a:t>: </a:t>
            </a:r>
            <a:r>
              <a:rPr lang="en-US" sz="1800" dirty="0" err="1" smtClean="0"/>
              <a:t>scelta</a:t>
            </a:r>
            <a:r>
              <a:rPr lang="en-US" sz="1800" dirty="0" smtClean="0"/>
              <a:t> </a:t>
            </a:r>
            <a:r>
              <a:rPr lang="en-US" sz="1800" dirty="0" err="1" smtClean="0"/>
              <a:t>precisa</a:t>
            </a:r>
            <a:r>
              <a:rPr lang="en-US" sz="1800" dirty="0" smtClean="0"/>
              <a:t> di non </a:t>
            </a:r>
            <a:r>
              <a:rPr lang="en-US" sz="1800" dirty="0" err="1" smtClean="0"/>
              <a:t>intaccare</a:t>
            </a:r>
            <a:r>
              <a:rPr lang="en-US" sz="1800" dirty="0" smtClean="0"/>
              <a:t> 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bilancio</a:t>
            </a:r>
            <a:r>
              <a:rPr lang="en-US" sz="1800" dirty="0" smtClean="0"/>
              <a:t> </a:t>
            </a:r>
            <a:r>
              <a:rPr lang="en-US" sz="1800" dirty="0" err="1" smtClean="0"/>
              <a:t>delle</a:t>
            </a:r>
            <a:r>
              <a:rPr lang="en-US" sz="1800" dirty="0" smtClean="0"/>
              <a:t> CSN </a:t>
            </a:r>
          </a:p>
        </p:txBody>
      </p:sp>
    </p:spTree>
    <p:extLst>
      <p:ext uri="{BB962C8B-B14F-4D97-AF65-F5344CB8AC3E}">
        <p14:creationId xmlns:p14="http://schemas.microsoft.com/office/powerpoint/2010/main" val="39731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random/>
      </p:transition>
    </mc:Choice>
    <mc:Fallback xmlns="">
      <p:transition xmlns:p14="http://schemas.microsoft.com/office/powerpoint/2010/main"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comunicazioni</a:t>
            </a:r>
            <a:r>
              <a:rPr lang="en-US" sz="2800" dirty="0" smtClean="0"/>
              <a:t> </a:t>
            </a:r>
            <a:r>
              <a:rPr lang="en-US" sz="2800" dirty="0" err="1" smtClean="0"/>
              <a:t>presidente</a:t>
            </a:r>
            <a:r>
              <a:rPr lang="en-US" sz="2800" dirty="0" smtClean="0"/>
              <a:t> di CSN3 – 1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6/10/2015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Rosario Turrisi       Padova - Consiglio di Sezione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340A-E558-B347-B613-966564EF5E5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09599" y="1214888"/>
            <a:ext cx="8015817" cy="53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730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3" charset="0"/>
              <a:buChar char="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 smtClean="0"/>
              <a:t>Visita</a:t>
            </a:r>
            <a:r>
              <a:rPr lang="en-US" sz="1800" dirty="0" smtClean="0"/>
              <a:t> a FAIR: la </a:t>
            </a:r>
            <a:r>
              <a:rPr lang="en-US" sz="1800" dirty="0" err="1" smtClean="0"/>
              <a:t>situazione</a:t>
            </a:r>
            <a:r>
              <a:rPr lang="en-US" sz="1800" dirty="0" smtClean="0"/>
              <a:t> </a:t>
            </a:r>
            <a:r>
              <a:rPr lang="en-US" sz="1800" dirty="0" err="1" smtClean="0"/>
              <a:t>finanziaria</a:t>
            </a:r>
            <a:r>
              <a:rPr lang="en-US" sz="1800" dirty="0" smtClean="0"/>
              <a:t> </a:t>
            </a:r>
            <a:r>
              <a:rPr lang="en-US" sz="1800" dirty="0" err="1" smtClean="0"/>
              <a:t>esclude</a:t>
            </a:r>
            <a:r>
              <a:rPr lang="en-US" sz="1800" dirty="0" smtClean="0"/>
              <a:t> al </a:t>
            </a:r>
            <a:r>
              <a:rPr lang="en-US" sz="1800" dirty="0" err="1" smtClean="0"/>
              <a:t>momento</a:t>
            </a:r>
            <a:r>
              <a:rPr lang="en-US" sz="1800" dirty="0" smtClean="0"/>
              <a:t> la </a:t>
            </a:r>
            <a:r>
              <a:rPr lang="en-US" sz="1800" dirty="0" err="1" smtClean="0"/>
              <a:t>realizzazione</a:t>
            </a:r>
            <a:r>
              <a:rPr lang="en-US" sz="1800" dirty="0" smtClean="0"/>
              <a:t> del </a:t>
            </a:r>
            <a:r>
              <a:rPr lang="en-US" sz="1800" dirty="0" err="1" smtClean="0"/>
              <a:t>programma</a:t>
            </a:r>
            <a:r>
              <a:rPr lang="en-US" sz="1800" dirty="0" smtClean="0"/>
              <a:t> anti-p. La </a:t>
            </a:r>
            <a:r>
              <a:rPr lang="en-US" sz="1800" dirty="0" err="1" smtClean="0"/>
              <a:t>sigla</a:t>
            </a:r>
            <a:r>
              <a:rPr lang="en-US" sz="1800" dirty="0" smtClean="0"/>
              <a:t> </a:t>
            </a:r>
            <a:r>
              <a:rPr lang="en-US" sz="1800" dirty="0" err="1" smtClean="0"/>
              <a:t>italiana</a:t>
            </a:r>
            <a:r>
              <a:rPr lang="en-US" sz="1800" dirty="0" smtClean="0"/>
              <a:t> </a:t>
            </a:r>
            <a:r>
              <a:rPr lang="en-US" sz="1800" dirty="0" err="1" smtClean="0"/>
              <a:t>è</a:t>
            </a:r>
            <a:r>
              <a:rPr lang="en-US" sz="1800" dirty="0" smtClean="0"/>
              <a:t> </a:t>
            </a:r>
            <a:r>
              <a:rPr lang="en-US" sz="1800" dirty="0" err="1" smtClean="0"/>
              <a:t>chiusa</a:t>
            </a:r>
            <a:r>
              <a:rPr lang="en-US" sz="1800" dirty="0"/>
              <a:t> </a:t>
            </a:r>
            <a:r>
              <a:rPr lang="en-US" sz="1800" dirty="0" smtClean="0"/>
              <a:t>e </a:t>
            </a:r>
            <a:r>
              <a:rPr lang="en-US" sz="1800" dirty="0" err="1" smtClean="0"/>
              <a:t>dovrà</a:t>
            </a:r>
            <a:r>
              <a:rPr lang="en-US" sz="1800" dirty="0" smtClean="0"/>
              <a:t> </a:t>
            </a:r>
            <a:r>
              <a:rPr lang="en-US" sz="1800" dirty="0" err="1" smtClean="0"/>
              <a:t>passare</a:t>
            </a:r>
            <a:r>
              <a:rPr lang="en-US" sz="1800" dirty="0" smtClean="0"/>
              <a:t> 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vaglio</a:t>
            </a:r>
            <a:r>
              <a:rPr lang="en-US" sz="1800" dirty="0" smtClean="0"/>
              <a:t> </a:t>
            </a:r>
            <a:r>
              <a:rPr lang="en-US" sz="1800" dirty="0" err="1" smtClean="0"/>
              <a:t>della</a:t>
            </a:r>
            <a:r>
              <a:rPr lang="en-US" sz="1800" dirty="0" smtClean="0"/>
              <a:t> </a:t>
            </a:r>
            <a:r>
              <a:rPr lang="en-US" sz="1800" dirty="0" err="1" smtClean="0"/>
              <a:t>commissione</a:t>
            </a:r>
            <a:r>
              <a:rPr lang="en-US" sz="1800" dirty="0" smtClean="0"/>
              <a:t> come un </a:t>
            </a:r>
            <a:r>
              <a:rPr lang="en-US" sz="1800" dirty="0" err="1" smtClean="0"/>
              <a:t>nuovo</a:t>
            </a:r>
            <a:r>
              <a:rPr lang="en-US" sz="1800" dirty="0" smtClean="0"/>
              <a:t> </a:t>
            </a:r>
            <a:r>
              <a:rPr lang="en-US" sz="1800" dirty="0" err="1" smtClean="0"/>
              <a:t>esperimento</a:t>
            </a:r>
            <a:r>
              <a:rPr lang="en-US" sz="1800" dirty="0" smtClean="0"/>
              <a:t> se la </a:t>
            </a:r>
            <a:r>
              <a:rPr lang="en-US" sz="1800" dirty="0" err="1" smtClean="0"/>
              <a:t>situazione</a:t>
            </a:r>
            <a:r>
              <a:rPr lang="en-US" sz="1800" dirty="0" smtClean="0"/>
              <a:t> di FAIR </a:t>
            </a:r>
            <a:r>
              <a:rPr lang="en-US" sz="1800" dirty="0" err="1" smtClean="0"/>
              <a:t>cambierà</a:t>
            </a:r>
            <a:endParaRPr lang="en-US" sz="1800" dirty="0" smtClean="0"/>
          </a:p>
          <a:p>
            <a:r>
              <a:rPr lang="en-US" sz="1800" dirty="0" err="1" smtClean="0"/>
              <a:t>Progetto</a:t>
            </a:r>
            <a:r>
              <a:rPr lang="en-US" sz="1800" dirty="0" smtClean="0"/>
              <a:t> di </a:t>
            </a:r>
            <a:r>
              <a:rPr lang="en-US" sz="1800" dirty="0" err="1" smtClean="0"/>
              <a:t>orologio</a:t>
            </a:r>
            <a:r>
              <a:rPr lang="en-US" sz="1800" dirty="0" smtClean="0"/>
              <a:t> </a:t>
            </a:r>
            <a:r>
              <a:rPr lang="en-US" sz="1800" dirty="0" err="1" smtClean="0"/>
              <a:t>atomico</a:t>
            </a:r>
            <a:r>
              <a:rPr lang="en-US" sz="1800" dirty="0" smtClean="0"/>
              <a:t> al </a:t>
            </a:r>
            <a:r>
              <a:rPr lang="en-US" sz="1800" dirty="0" err="1" smtClean="0"/>
              <a:t>Torio</a:t>
            </a:r>
            <a:r>
              <a:rPr lang="en-US" sz="1800" dirty="0" smtClean="0"/>
              <a:t>: </a:t>
            </a:r>
            <a:r>
              <a:rPr lang="en-US" sz="1800" dirty="0" err="1" smtClean="0"/>
              <a:t>dubbi</a:t>
            </a:r>
            <a:r>
              <a:rPr lang="en-US" sz="1800" dirty="0" smtClean="0"/>
              <a:t> </a:t>
            </a:r>
            <a:r>
              <a:rPr lang="en-US" sz="1800" dirty="0" err="1" smtClean="0"/>
              <a:t>sull’esistenza</a:t>
            </a:r>
            <a:r>
              <a:rPr lang="en-US" sz="1800" dirty="0" smtClean="0"/>
              <a:t> del </a:t>
            </a:r>
            <a:r>
              <a:rPr lang="en-US" sz="1800" dirty="0" err="1" smtClean="0"/>
              <a:t>livello</a:t>
            </a:r>
            <a:r>
              <a:rPr lang="en-US" sz="1800" dirty="0" smtClean="0"/>
              <a:t> </a:t>
            </a:r>
            <a:r>
              <a:rPr lang="en-US" sz="1800" dirty="0" err="1" smtClean="0"/>
              <a:t>atomico</a:t>
            </a:r>
            <a:r>
              <a:rPr lang="en-US" sz="1800" dirty="0" smtClean="0"/>
              <a:t> di </a:t>
            </a:r>
            <a:r>
              <a:rPr lang="en-US" sz="1800" dirty="0" err="1" smtClean="0"/>
              <a:t>interesse</a:t>
            </a:r>
            <a:r>
              <a:rPr lang="en-US" sz="1800" dirty="0" smtClean="0"/>
              <a:t>, ma </a:t>
            </a:r>
            <a:r>
              <a:rPr lang="en-US" sz="1800" dirty="0" err="1" smtClean="0"/>
              <a:t>si</a:t>
            </a:r>
            <a:r>
              <a:rPr lang="en-US" sz="1800" dirty="0" smtClean="0"/>
              <a:t> </a:t>
            </a:r>
            <a:r>
              <a:rPr lang="en-US" sz="1800" dirty="0" err="1" smtClean="0"/>
              <a:t>pensa</a:t>
            </a:r>
            <a:r>
              <a:rPr lang="en-US" sz="1800" dirty="0" smtClean="0"/>
              <a:t> di </a:t>
            </a:r>
            <a:r>
              <a:rPr lang="en-US" sz="1800" dirty="0" err="1" smtClean="0"/>
              <a:t>proseguire</a:t>
            </a:r>
            <a:r>
              <a:rPr lang="en-US" sz="1800" dirty="0" smtClean="0"/>
              <a:t> lo studio. </a:t>
            </a:r>
            <a:r>
              <a:rPr lang="en-US" sz="1800" dirty="0"/>
              <a:t> </a:t>
            </a:r>
            <a:r>
              <a:rPr lang="en-US" sz="1800" dirty="0" smtClean="0"/>
              <a:t>La </a:t>
            </a:r>
            <a:r>
              <a:rPr lang="en-US" sz="1800" dirty="0" err="1" smtClean="0"/>
              <a:t>sez</a:t>
            </a:r>
            <a:r>
              <a:rPr lang="en-US" sz="1800" dirty="0" smtClean="0"/>
              <a:t>. di </a:t>
            </a:r>
            <a:r>
              <a:rPr lang="en-US" sz="1800" dirty="0" err="1" smtClean="0"/>
              <a:t>Genova</a:t>
            </a:r>
            <a:r>
              <a:rPr lang="en-US" sz="1800" dirty="0" smtClean="0"/>
              <a:t> </a:t>
            </a:r>
            <a:r>
              <a:rPr lang="en-US" sz="1800" dirty="0" err="1" smtClean="0"/>
              <a:t>prende</a:t>
            </a:r>
            <a:r>
              <a:rPr lang="en-US" sz="1800" dirty="0" smtClean="0"/>
              <a:t> </a:t>
            </a:r>
            <a:r>
              <a:rPr lang="en-US" sz="1800" dirty="0" err="1" smtClean="0"/>
              <a:t>impegno</a:t>
            </a:r>
            <a:r>
              <a:rPr lang="en-US" sz="1800" dirty="0" smtClean="0"/>
              <a:t> </a:t>
            </a:r>
            <a:r>
              <a:rPr lang="en-US" sz="1800" dirty="0" err="1" smtClean="0"/>
              <a:t>su</a:t>
            </a:r>
            <a:r>
              <a:rPr lang="en-US" sz="1800" dirty="0" smtClean="0"/>
              <a:t> </a:t>
            </a:r>
            <a:r>
              <a:rPr lang="en-US" sz="1800" dirty="0" err="1" smtClean="0"/>
              <a:t>realizzazione</a:t>
            </a:r>
            <a:r>
              <a:rPr lang="en-US" sz="1800" dirty="0" smtClean="0"/>
              <a:t> </a:t>
            </a:r>
            <a:r>
              <a:rPr lang="en-US" sz="1800" dirty="0" err="1" smtClean="0"/>
              <a:t>bolometri</a:t>
            </a:r>
            <a:r>
              <a:rPr lang="en-US" sz="1800" dirty="0" smtClean="0"/>
              <a:t> per test </a:t>
            </a:r>
            <a:r>
              <a:rPr lang="en-US" sz="1800" dirty="0" err="1" smtClean="0"/>
              <a:t>ai</a:t>
            </a:r>
            <a:r>
              <a:rPr lang="en-US" sz="1800" dirty="0" smtClean="0"/>
              <a:t> LNL (</a:t>
            </a:r>
            <a:r>
              <a:rPr lang="en-US" sz="1800" dirty="0" err="1" smtClean="0"/>
              <a:t>progetto</a:t>
            </a:r>
            <a:r>
              <a:rPr lang="en-US" sz="1800" dirty="0" smtClean="0"/>
              <a:t> </a:t>
            </a:r>
            <a:r>
              <a:rPr lang="en-US" sz="1800" dirty="0" err="1" smtClean="0"/>
              <a:t>su</a:t>
            </a:r>
            <a:r>
              <a:rPr lang="en-US" sz="1800" dirty="0" smtClean="0"/>
              <a:t> </a:t>
            </a:r>
            <a:r>
              <a:rPr lang="en-US" sz="1800" dirty="0" err="1" smtClean="0"/>
              <a:t>fondi</a:t>
            </a:r>
            <a:r>
              <a:rPr lang="en-US" sz="1800" dirty="0" smtClean="0"/>
              <a:t> </a:t>
            </a:r>
            <a:r>
              <a:rPr lang="en-US" sz="1800" dirty="0" err="1" smtClean="0"/>
              <a:t>premiali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MOF A ALICE </a:t>
            </a:r>
            <a:r>
              <a:rPr lang="en-US" sz="1800" dirty="0" err="1" smtClean="0"/>
              <a:t>pagati</a:t>
            </a:r>
            <a:r>
              <a:rPr lang="en-US" sz="1800" dirty="0" smtClean="0"/>
              <a:t>, MOF B solo in parte, con </a:t>
            </a:r>
            <a:r>
              <a:rPr lang="en-US" sz="1800" dirty="0" err="1" smtClean="0"/>
              <a:t>contributi</a:t>
            </a:r>
            <a:r>
              <a:rPr lang="en-US" sz="1800" dirty="0" smtClean="0"/>
              <a:t> </a:t>
            </a:r>
            <a:r>
              <a:rPr lang="en-US" sz="1800" i="1" dirty="0" smtClean="0"/>
              <a:t>in kind</a:t>
            </a:r>
            <a:r>
              <a:rPr lang="en-US" sz="1800" dirty="0" smtClean="0"/>
              <a:t>, </a:t>
            </a:r>
            <a:r>
              <a:rPr lang="en-US" sz="1800" dirty="0" err="1" smtClean="0"/>
              <a:t>difficoltà</a:t>
            </a:r>
            <a:r>
              <a:rPr lang="en-US" sz="1800" dirty="0" smtClean="0"/>
              <a:t> a </a:t>
            </a:r>
            <a:r>
              <a:rPr lang="en-US" sz="1800" dirty="0" err="1" smtClean="0"/>
              <a:t>causa</a:t>
            </a:r>
            <a:r>
              <a:rPr lang="en-US" sz="1800" dirty="0" smtClean="0"/>
              <a:t> </a:t>
            </a:r>
            <a:r>
              <a:rPr lang="en-US" sz="1800" dirty="0" err="1" smtClean="0"/>
              <a:t>delle</a:t>
            </a:r>
            <a:r>
              <a:rPr lang="en-US" sz="1800" dirty="0" smtClean="0"/>
              <a:t> </a:t>
            </a:r>
            <a:r>
              <a:rPr lang="en-US" sz="1800" dirty="0" err="1" smtClean="0"/>
              <a:t>variazioni</a:t>
            </a:r>
            <a:r>
              <a:rPr lang="en-US" sz="1800" dirty="0" smtClean="0"/>
              <a:t> del </a:t>
            </a:r>
            <a:r>
              <a:rPr lang="en-US" sz="1800" dirty="0" err="1" smtClean="0"/>
              <a:t>cambio</a:t>
            </a:r>
            <a:r>
              <a:rPr lang="en-US" sz="1800" dirty="0" smtClean="0"/>
              <a:t> CHF/€</a:t>
            </a:r>
          </a:p>
          <a:p>
            <a:r>
              <a:rPr lang="en-US" sz="1800" dirty="0" err="1" smtClean="0"/>
              <a:t>Prossimo</a:t>
            </a:r>
            <a:r>
              <a:rPr lang="en-US" sz="1800" dirty="0" smtClean="0"/>
              <a:t> meeting LEA-COLLIGA meeting in Italia</a:t>
            </a:r>
          </a:p>
          <a:p>
            <a:r>
              <a:rPr lang="en-US" sz="1800" dirty="0" err="1" smtClean="0"/>
              <a:t>Successo</a:t>
            </a:r>
            <a:r>
              <a:rPr lang="en-US" sz="1800" dirty="0" smtClean="0"/>
              <a:t> per la </a:t>
            </a:r>
            <a:r>
              <a:rPr lang="en-US" sz="1800" dirty="0" err="1" smtClean="0"/>
              <a:t>scuola</a:t>
            </a:r>
            <a:r>
              <a:rPr lang="en-US" sz="1800" dirty="0" smtClean="0"/>
              <a:t> di </a:t>
            </a:r>
            <a:r>
              <a:rPr lang="en-US" sz="1800" dirty="0" err="1" smtClean="0"/>
              <a:t>fisica</a:t>
            </a:r>
            <a:r>
              <a:rPr lang="en-US" sz="1800" dirty="0" smtClean="0"/>
              <a:t> </a:t>
            </a:r>
            <a:r>
              <a:rPr lang="en-US" sz="1800" dirty="0" err="1" smtClean="0"/>
              <a:t>nucleare</a:t>
            </a:r>
            <a:r>
              <a:rPr lang="en-US" sz="1800" dirty="0" smtClean="0"/>
              <a:t> per </a:t>
            </a:r>
            <a:r>
              <a:rPr lang="en-US" sz="1800" dirty="0" err="1" smtClean="0"/>
              <a:t>giovani</a:t>
            </a:r>
            <a:r>
              <a:rPr lang="en-US" sz="1800" dirty="0" smtClean="0"/>
              <a:t> </a:t>
            </a:r>
            <a:r>
              <a:rPr lang="en-US" sz="1800" dirty="0" err="1" smtClean="0"/>
              <a:t>tenuta</a:t>
            </a:r>
            <a:r>
              <a:rPr lang="en-US" sz="1800" dirty="0" smtClean="0"/>
              <a:t> a Pisa:</a:t>
            </a:r>
          </a:p>
          <a:p>
            <a:pPr lvl="1"/>
            <a:r>
              <a:rPr lang="en-US" sz="1400" dirty="0" err="1" smtClean="0"/>
              <a:t>oltre</a:t>
            </a:r>
            <a:r>
              <a:rPr lang="en-US" sz="1400" dirty="0" smtClean="0"/>
              <a:t> 150 </a:t>
            </a:r>
            <a:r>
              <a:rPr lang="en-US" sz="1400" dirty="0" err="1" smtClean="0"/>
              <a:t>partecipanti</a:t>
            </a:r>
            <a:endParaRPr lang="en-US" sz="1400" dirty="0" smtClean="0"/>
          </a:p>
          <a:p>
            <a:pPr lvl="1"/>
            <a:r>
              <a:rPr lang="en-US" sz="1400" dirty="0" err="1" smtClean="0"/>
              <a:t>finanziamenti</a:t>
            </a:r>
            <a:r>
              <a:rPr lang="en-US" sz="1400" dirty="0" smtClean="0"/>
              <a:t> da INFN (CSN) e </a:t>
            </a:r>
            <a:r>
              <a:rPr lang="en-US" sz="1400" dirty="0" err="1" smtClean="0"/>
              <a:t>Università</a:t>
            </a:r>
            <a:endParaRPr lang="en-US" sz="1400" dirty="0" smtClean="0"/>
          </a:p>
          <a:p>
            <a:pPr lvl="1"/>
            <a:r>
              <a:rPr lang="en-US" sz="1400" dirty="0" smtClean="0"/>
              <a:t>tutor ‘’</a:t>
            </a:r>
            <a:r>
              <a:rPr lang="en-US" sz="1400" dirty="0" err="1" smtClean="0"/>
              <a:t>generali</a:t>
            </a:r>
            <a:r>
              <a:rPr lang="en-US" sz="1400" dirty="0" smtClean="0"/>
              <a:t>’’ + tutor per </a:t>
            </a:r>
            <a:r>
              <a:rPr lang="en-US" sz="1400" dirty="0" err="1" smtClean="0"/>
              <a:t>chiarimenti</a:t>
            </a:r>
            <a:r>
              <a:rPr lang="en-US" sz="1400" dirty="0" smtClean="0"/>
              <a:t> </a:t>
            </a:r>
            <a:r>
              <a:rPr lang="en-US" sz="1400" dirty="0" err="1" smtClean="0"/>
              <a:t>nella</a:t>
            </a:r>
            <a:r>
              <a:rPr lang="en-US" sz="1400" dirty="0" smtClean="0"/>
              <a:t> lingua </a:t>
            </a:r>
            <a:r>
              <a:rPr lang="en-US" sz="1400" dirty="0" err="1" smtClean="0"/>
              <a:t>dei</a:t>
            </a:r>
            <a:r>
              <a:rPr lang="en-US" sz="1400" dirty="0" smtClean="0"/>
              <a:t> </a:t>
            </a:r>
            <a:r>
              <a:rPr lang="en-US" sz="1400" dirty="0" err="1" smtClean="0"/>
              <a:t>partecipanti</a:t>
            </a:r>
            <a:endParaRPr lang="en-US" sz="1400" dirty="0" smtClean="0"/>
          </a:p>
          <a:p>
            <a:pPr lvl="1"/>
            <a:r>
              <a:rPr lang="en-US" sz="1400" dirty="0" err="1" smtClean="0"/>
              <a:t>Partecipazione</a:t>
            </a:r>
            <a:r>
              <a:rPr lang="en-US" sz="1400" dirty="0" smtClean="0"/>
              <a:t> </a:t>
            </a:r>
            <a:r>
              <a:rPr lang="en-US" sz="1400" dirty="0" err="1" smtClean="0"/>
              <a:t>dei</a:t>
            </a:r>
            <a:r>
              <a:rPr lang="en-US" sz="1400" dirty="0" smtClean="0"/>
              <a:t> </a:t>
            </a:r>
            <a:r>
              <a:rPr lang="en-US" sz="1400" dirty="0" err="1" smtClean="0"/>
              <a:t>capiscuola</a:t>
            </a:r>
            <a:r>
              <a:rPr lang="en-US" sz="1400" dirty="0" smtClean="0"/>
              <a:t> del </a:t>
            </a:r>
            <a:r>
              <a:rPr lang="en-US" sz="1400" dirty="0" err="1" smtClean="0"/>
              <a:t>settore</a:t>
            </a:r>
            <a:r>
              <a:rPr lang="en-US" sz="1400" dirty="0" smtClean="0"/>
              <a:t> (B. Jonson, I. </a:t>
            </a:r>
            <a:r>
              <a:rPr lang="en-US" sz="1400" dirty="0" err="1" smtClean="0"/>
              <a:t>Tanihata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err="1" smtClean="0">
                <a:solidFill>
                  <a:schemeClr val="bg1"/>
                </a:solidFill>
              </a:rPr>
              <a:t>visita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ai</a:t>
            </a:r>
            <a:r>
              <a:rPr lang="en-US" sz="1400" dirty="0" smtClean="0">
                <a:solidFill>
                  <a:schemeClr val="bg1"/>
                </a:solidFill>
              </a:rPr>
              <a:t> LNL</a:t>
            </a:r>
          </a:p>
          <a:p>
            <a:endParaRPr lang="en-US" sz="1800" dirty="0" smtClean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647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random/>
      </p:transition>
    </mc:Choice>
    <mc:Fallback xmlns="">
      <p:transition xmlns:p14="http://schemas.microsoft.com/office/powerpoint/2010/main"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14031</TotalTime>
  <Words>2971</Words>
  <Application>Microsoft Macintosh PowerPoint</Application>
  <PresentationFormat>On-screen Show (4:3)</PresentationFormat>
  <Paragraphs>438</Paragraphs>
  <Slides>57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Urban Pop</vt:lpstr>
      <vt:lpstr>CSN3: Relazione sulla riunione di bilancio 2015</vt:lpstr>
      <vt:lpstr>Agenda della riunione</vt:lpstr>
      <vt:lpstr>Esperimenti in CSN3</vt:lpstr>
      <vt:lpstr>I numeri del personale</vt:lpstr>
      <vt:lpstr>STATISTICHE</vt:lpstr>
      <vt:lpstr>Esperimenti in CSN3</vt:lpstr>
      <vt:lpstr>laboratori</vt:lpstr>
      <vt:lpstr>comunicazioni Membro di G.E.</vt:lpstr>
      <vt:lpstr>comunicazioni presidente di CSN3 – 1</vt:lpstr>
      <vt:lpstr>comunicazioni presidente di CSN3 – 2</vt:lpstr>
      <vt:lpstr>Alcune questioni specifiche - 1</vt:lpstr>
      <vt:lpstr>Alcune questioni specifiche - 2</vt:lpstr>
      <vt:lpstr>Bilancio – LE cifre</vt:lpstr>
      <vt:lpstr>Bilancio – fattori d’impatto</vt:lpstr>
      <vt:lpstr>Esempi di ‘’vittime’’</vt:lpstr>
      <vt:lpstr>Convenzione INFN-CIRA</vt:lpstr>
      <vt:lpstr>Convenzione INFN-CIRA</vt:lpstr>
      <vt:lpstr>Convenzione INFN-CIRA</vt:lpstr>
      <vt:lpstr>Convenzione INFN-CIRA</vt:lpstr>
      <vt:lpstr>NUMEN</vt:lpstr>
      <vt:lpstr>NUMEN – attività 2016 e finanze</vt:lpstr>
      <vt:lpstr>JLAB12 – CEBAF e gli esperimenti</vt:lpstr>
      <vt:lpstr>JLAB12 –  CLAS12 1 </vt:lpstr>
      <vt:lpstr>JLAB12 – CLAS12 2 </vt:lpstr>
      <vt:lpstr>JLAB12 – HPS</vt:lpstr>
      <vt:lpstr>JLAB12 – BDX</vt:lpstr>
      <vt:lpstr>NUCLEX - FAZIA</vt:lpstr>
      <vt:lpstr>NUCLEX - FAZIA</vt:lpstr>
      <vt:lpstr>NUCLEX - FAZIA</vt:lpstr>
      <vt:lpstr>NUCLEX - FAZIA</vt:lpstr>
      <vt:lpstr>NUCLEX - SPES</vt:lpstr>
      <vt:lpstr>NUCLEX - SPES</vt:lpstr>
      <vt:lpstr>NUCLEX - SPES</vt:lpstr>
      <vt:lpstr>NUCLEX - SPES</vt:lpstr>
      <vt:lpstr>NUCLEX - SPES</vt:lpstr>
      <vt:lpstr>NUCLEX - SPES</vt:lpstr>
      <vt:lpstr>ALICE – RISULTATI DI FISICA</vt:lpstr>
      <vt:lpstr>ALICE – RISULTATI DI FISICA</vt:lpstr>
      <vt:lpstr>ALICE – RISULTATI DI FISICA</vt:lpstr>
      <vt:lpstr>ALICE – RISULTATI DI FISICA</vt:lpstr>
      <vt:lpstr>ALICE – RISULTATI DI FISICA</vt:lpstr>
      <vt:lpstr>GAMMA</vt:lpstr>
      <vt:lpstr>GAMMA</vt:lpstr>
      <vt:lpstr>GAMMA</vt:lpstr>
      <vt:lpstr>GAMMA</vt:lpstr>
      <vt:lpstr>GAMMA</vt:lpstr>
      <vt:lpstr>GAMMA</vt:lpstr>
      <vt:lpstr>GAMMA</vt:lpstr>
      <vt:lpstr>GAMMA</vt:lpstr>
      <vt:lpstr>GAMMA</vt:lpstr>
      <vt:lpstr>GAMMA</vt:lpstr>
      <vt:lpstr>GAMMA</vt:lpstr>
      <vt:lpstr>PowerPoint Presentation</vt:lpstr>
      <vt:lpstr>PowerPoint Presentation</vt:lpstr>
      <vt:lpstr>PowerPoint Presentation</vt:lpstr>
      <vt:lpstr>PowerPoint Presentation</vt:lpstr>
      <vt:lpstr> Grazie dell’attenzione</vt:lpstr>
    </vt:vector>
  </TitlesOfParts>
  <Manager/>
  <Company>INFN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Relazione Bilancio CSN3</dc:title>
  <dc:subject/>
  <dc:creator>Rosario Turrisi</dc:creator>
  <cp:keywords/>
  <dc:description/>
  <cp:lastModifiedBy>Rosario Turrisi</cp:lastModifiedBy>
  <cp:revision>322</cp:revision>
  <dcterms:created xsi:type="dcterms:W3CDTF">2012-12-11T15:59:18Z</dcterms:created>
  <dcterms:modified xsi:type="dcterms:W3CDTF">2015-10-07T10:20:48Z</dcterms:modified>
  <cp:category/>
</cp:coreProperties>
</file>