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  <p:sldId id="291" r:id="rId3"/>
    <p:sldId id="292" r:id="rId4"/>
    <p:sldId id="302" r:id="rId5"/>
    <p:sldId id="295" r:id="rId6"/>
    <p:sldId id="297" r:id="rId7"/>
    <p:sldId id="298" r:id="rId8"/>
    <p:sldId id="299" r:id="rId9"/>
    <p:sldId id="300" r:id="rId10"/>
    <p:sldId id="301" r:id="rId11"/>
    <p:sldId id="265" r:id="rId12"/>
    <p:sldId id="296" r:id="rId13"/>
    <p:sldId id="266" r:id="rId14"/>
    <p:sldId id="286" r:id="rId15"/>
    <p:sldId id="287" r:id="rId16"/>
    <p:sldId id="288" r:id="rId17"/>
    <p:sldId id="290" r:id="rId18"/>
    <p:sldId id="289" r:id="rId19"/>
    <p:sldId id="269" r:id="rId20"/>
    <p:sldId id="270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9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96D83-CACB-154D-9D1D-B3B7B3C20FF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0"/>
            <a:ext cx="10890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1088806" cy="1079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613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BFC15-F18A-B845-AABA-24A4CFB932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AB701-760C-0F44-8256-5CFAD1D67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560777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90"/>
                </a:solidFill>
              </a:defRPr>
            </a:lvl1pPr>
            <a:lvl2pPr>
              <a:defRPr sz="2000">
                <a:solidFill>
                  <a:srgbClr val="008000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33637" y="0"/>
            <a:ext cx="7102565" cy="762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6510A81-E1C6-BD42-BE73-1B3BB53E266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0"/>
            <a:ext cx="769937" cy="774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54" y="0"/>
            <a:ext cx="768569" cy="76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1231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27100" y="0"/>
            <a:ext cx="6921500" cy="7239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C0475-24BF-7F4E-9255-78E39A0AF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48707-C888-CA4B-994F-55D4AED5BD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2D04A-A083-BE49-9731-6D73254B3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86B2F-5DA3-FD4E-A95D-E27942384A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8EEB-376D-AF49-BB1F-F487B3622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A470D-9CCC-5B43-B6AB-9A9CADDDDC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4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04D7D-D3D3-7940-90E5-BC08E3A97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2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A9029F-3AFF-9844-9A3F-3AC0137A69E9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0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50D88A-B7B3-9749-A63D-E32351EFE25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73038" y="1714500"/>
            <a:ext cx="8839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Proposta</a:t>
            </a:r>
            <a:r>
              <a:rPr lang="en-US" sz="4400" b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sz="4400" b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Laurea</a:t>
            </a:r>
            <a:r>
              <a:rPr lang="en-US" sz="4400" b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Magistrale</a:t>
            </a:r>
            <a:r>
              <a:rPr lang="en-US" sz="4400" b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 in: </a:t>
            </a:r>
            <a:r>
              <a:rPr lang="en-US" sz="4400" b="1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“Data Science for Physics </a:t>
            </a:r>
            <a:r>
              <a:rPr lang="en-US" sz="4400" b="1" i="1" dirty="0" err="1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Modelling</a:t>
            </a:r>
            <a:r>
              <a:rPr lang="en-US" sz="4400" b="1" i="1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i="1" dirty="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ubtitle 5"/>
          <p:cNvSpPr>
            <a:spLocks noGrp="1"/>
          </p:cNvSpPr>
          <p:nvPr>
            <p:ph type="subTitle" idx="1"/>
          </p:nvPr>
        </p:nvSpPr>
        <p:spPr>
          <a:xfrm>
            <a:off x="1371600" y="3905250"/>
            <a:ext cx="6810375" cy="20383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Marco Zanetti,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Coordinatore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comitato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ordinatore</a:t>
            </a:r>
            <a:endParaRPr lang="en-US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5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Corsi</a:t>
            </a:r>
            <a:r>
              <a:rPr lang="en-US" dirty="0" smtClean="0"/>
              <a:t> in </a:t>
            </a:r>
            <a:r>
              <a:rPr lang="en-US" dirty="0" err="1" smtClean="0"/>
              <a:t>altri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tenei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Immagine 6"/>
          <p:cNvPicPr/>
          <p:nvPr/>
        </p:nvPicPr>
        <p:blipFill>
          <a:blip r:embed="rId2"/>
          <a:stretch/>
        </p:blipFill>
        <p:spPr>
          <a:xfrm>
            <a:off x="4092480" y="3644040"/>
            <a:ext cx="1857960" cy="1006200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640"/>
            <a:ext cx="5082387" cy="29468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2536"/>
            <a:ext cx="4439383" cy="2715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0673"/>
          <a:stretch/>
        </p:blipFill>
        <p:spPr>
          <a:xfrm>
            <a:off x="5082387" y="785640"/>
            <a:ext cx="4042126" cy="2194874"/>
          </a:xfrm>
          <a:prstGeom prst="rect">
            <a:avLst/>
          </a:prstGeom>
        </p:spPr>
      </p:pic>
      <p:pic>
        <p:nvPicPr>
          <p:cNvPr id="13" name="Picture 12" descr="Screen Shot 2016-09-23 at 09.10.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75" y="3814739"/>
            <a:ext cx="4583725" cy="2715048"/>
          </a:xfrm>
          <a:prstGeom prst="rect">
            <a:avLst/>
          </a:prstGeom>
        </p:spPr>
      </p:pic>
      <p:pic>
        <p:nvPicPr>
          <p:cNvPr id="14" name="Picture 13" descr="Screen Shot 2016-09-23 at 09.07.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63" y="2446592"/>
            <a:ext cx="3073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4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Necessita</a:t>
            </a:r>
            <a:r>
              <a:rPr lang="en-US" sz="3200" dirty="0"/>
              <a:t> di </a:t>
            </a:r>
            <a:r>
              <a:rPr lang="en-US" sz="3200" dirty="0" err="1"/>
              <a:t>aggiornare</a:t>
            </a:r>
            <a:r>
              <a:rPr lang="en-US" sz="3200" dirty="0"/>
              <a:t> </a:t>
            </a:r>
            <a:r>
              <a:rPr lang="en-US" sz="3200" dirty="0" err="1"/>
              <a:t>conoscenza</a:t>
            </a:r>
            <a:r>
              <a:rPr lang="en-US" sz="3200" dirty="0"/>
              <a:t> </a:t>
            </a:r>
            <a:r>
              <a:rPr lang="en-US" sz="3200" dirty="0" err="1"/>
              <a:t>ai</a:t>
            </a:r>
            <a:r>
              <a:rPr lang="en-US" sz="3200" dirty="0"/>
              <a:t> </a:t>
            </a:r>
            <a:r>
              <a:rPr lang="en-US" sz="3200" dirty="0" err="1"/>
              <a:t>moderni</a:t>
            </a:r>
            <a:r>
              <a:rPr lang="en-US" sz="3200" dirty="0"/>
              <a:t> </a:t>
            </a:r>
            <a:r>
              <a:rPr lang="en-US" sz="3200" dirty="0" err="1"/>
              <a:t>strumenti</a:t>
            </a:r>
            <a:r>
              <a:rPr lang="en-US" sz="3200" dirty="0"/>
              <a:t> di </a:t>
            </a:r>
            <a:r>
              <a:rPr lang="en-US" sz="3200" dirty="0" err="1"/>
              <a:t>analisi</a:t>
            </a:r>
            <a:r>
              <a:rPr lang="en-US" sz="3200" dirty="0"/>
              <a:t> e </a:t>
            </a:r>
            <a:r>
              <a:rPr lang="en-US" sz="3200" dirty="0" err="1"/>
              <a:t>modellizzazione</a:t>
            </a:r>
            <a:endParaRPr lang="en-US" sz="3200" dirty="0"/>
          </a:p>
          <a:p>
            <a:pPr lvl="1"/>
            <a:r>
              <a:rPr lang="en-US" sz="2800" dirty="0" err="1"/>
              <a:t>Nell’ambito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ricerca</a:t>
            </a:r>
            <a:endParaRPr lang="en-US" sz="2800" dirty="0"/>
          </a:p>
          <a:p>
            <a:pPr lvl="1"/>
            <a:r>
              <a:rPr lang="en-US" sz="2800" dirty="0"/>
              <a:t>Per un </a:t>
            </a:r>
            <a:r>
              <a:rPr lang="en-US" sz="2800" dirty="0" err="1"/>
              <a:t>immediato</a:t>
            </a:r>
            <a:r>
              <a:rPr lang="en-US" sz="2800" dirty="0"/>
              <a:t> </a:t>
            </a:r>
            <a:r>
              <a:rPr lang="en-US" sz="2800" dirty="0" err="1"/>
              <a:t>inserimento</a:t>
            </a:r>
            <a:r>
              <a:rPr lang="en-US" sz="2800" dirty="0"/>
              <a:t> </a:t>
            </a:r>
            <a:r>
              <a:rPr lang="en-US" sz="2800" dirty="0" err="1"/>
              <a:t>nel</a:t>
            </a:r>
            <a:r>
              <a:rPr lang="en-US" sz="2800" dirty="0"/>
              <a:t> </a:t>
            </a:r>
            <a:r>
              <a:rPr lang="en-US" sz="2800" dirty="0" err="1"/>
              <a:t>mercato</a:t>
            </a:r>
            <a:r>
              <a:rPr lang="en-US" sz="2800" dirty="0"/>
              <a:t> del </a:t>
            </a:r>
            <a:r>
              <a:rPr lang="en-US" sz="2800" dirty="0" err="1"/>
              <a:t>lavoro</a:t>
            </a:r>
            <a:endParaRPr lang="en-US" sz="2800" dirty="0"/>
          </a:p>
          <a:p>
            <a:r>
              <a:rPr lang="en-US" sz="3200" dirty="0" err="1"/>
              <a:t>Opportunita</a:t>
            </a:r>
            <a:r>
              <a:rPr lang="en-US" sz="3200" dirty="0"/>
              <a:t>’ di </a:t>
            </a:r>
            <a:r>
              <a:rPr lang="en-US" sz="3200" dirty="0" err="1"/>
              <a:t>ampliare</a:t>
            </a:r>
            <a:r>
              <a:rPr lang="en-US" sz="3200" dirty="0"/>
              <a:t> la nostra </a:t>
            </a:r>
            <a:r>
              <a:rPr lang="en-US" sz="3200" dirty="0" err="1"/>
              <a:t>offerta</a:t>
            </a:r>
            <a:r>
              <a:rPr lang="en-US" sz="3200" dirty="0"/>
              <a:t> </a:t>
            </a:r>
            <a:r>
              <a:rPr lang="en-US" sz="3200" dirty="0" err="1"/>
              <a:t>didattica</a:t>
            </a:r>
            <a:r>
              <a:rPr lang="en-US" sz="3200" dirty="0"/>
              <a:t>, </a:t>
            </a:r>
            <a:r>
              <a:rPr lang="en-US" sz="3200" dirty="0" err="1"/>
              <a:t>puntando</a:t>
            </a:r>
            <a:r>
              <a:rPr lang="en-US" sz="3200" dirty="0"/>
              <a:t> a:</a:t>
            </a:r>
          </a:p>
          <a:p>
            <a:pPr lvl="1"/>
            <a:r>
              <a:rPr lang="en-US" sz="2800" dirty="0" err="1"/>
              <a:t>Introduzione</a:t>
            </a:r>
            <a:r>
              <a:rPr lang="en-US" sz="2800" dirty="0"/>
              <a:t> di </a:t>
            </a:r>
            <a:r>
              <a:rPr lang="en-US" sz="2800" dirty="0" err="1"/>
              <a:t>argomenti</a:t>
            </a:r>
            <a:r>
              <a:rPr lang="en-US" sz="2800" dirty="0"/>
              <a:t> di </a:t>
            </a:r>
            <a:r>
              <a:rPr lang="en-US" sz="2800" dirty="0" err="1"/>
              <a:t>grande</a:t>
            </a:r>
            <a:r>
              <a:rPr lang="en-US" sz="2800" dirty="0"/>
              <a:t> </a:t>
            </a:r>
            <a:r>
              <a:rPr lang="en-US" sz="2800" dirty="0" err="1"/>
              <a:t>interesse</a:t>
            </a:r>
            <a:r>
              <a:rPr lang="en-US" sz="2800" dirty="0"/>
              <a:t> </a:t>
            </a:r>
            <a:r>
              <a:rPr lang="en-US" sz="2800" dirty="0" err="1"/>
              <a:t>attuale</a:t>
            </a:r>
            <a:r>
              <a:rPr lang="en-US" sz="2800" dirty="0"/>
              <a:t> e </a:t>
            </a:r>
            <a:r>
              <a:rPr lang="en-US" sz="2800" dirty="0" err="1"/>
              <a:t>trasversali</a:t>
            </a:r>
            <a:r>
              <a:rPr lang="en-US" sz="2800" dirty="0"/>
              <a:t> a </a:t>
            </a:r>
            <a:r>
              <a:rPr lang="en-US" sz="2800" dirty="0" err="1"/>
              <a:t>tutte</a:t>
            </a:r>
            <a:r>
              <a:rPr lang="en-US" sz="2800" dirty="0"/>
              <a:t> le </a:t>
            </a:r>
            <a:r>
              <a:rPr lang="en-US" sz="2800" dirty="0" err="1"/>
              <a:t>aree</a:t>
            </a:r>
            <a:r>
              <a:rPr lang="en-US" sz="2800" dirty="0"/>
              <a:t>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fisica</a:t>
            </a:r>
            <a:endParaRPr lang="en-US" sz="2800" dirty="0"/>
          </a:p>
          <a:p>
            <a:pPr lvl="1"/>
            <a:r>
              <a:rPr lang="en-US" sz="2800" dirty="0" err="1"/>
              <a:t>Attrattivita</a:t>
            </a:r>
            <a:r>
              <a:rPr lang="en-US" sz="2800" dirty="0"/>
              <a:t>’ per </a:t>
            </a:r>
            <a:r>
              <a:rPr lang="en-US" sz="2800" dirty="0" err="1"/>
              <a:t>studenti</a:t>
            </a:r>
            <a:r>
              <a:rPr lang="en-US" sz="2800" dirty="0"/>
              <a:t> </a:t>
            </a:r>
            <a:r>
              <a:rPr lang="en-US" sz="2800" dirty="0" err="1"/>
              <a:t>stranieri</a:t>
            </a:r>
            <a:endParaRPr lang="en-US" sz="28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Motivazioni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8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8528" y="927211"/>
            <a:ext cx="5429155" cy="5607770"/>
          </a:xfrm>
        </p:spPr>
        <p:txBody>
          <a:bodyPr/>
          <a:lstStyle/>
          <a:p>
            <a:r>
              <a:rPr lang="en-US" dirty="0" err="1" smtClean="0"/>
              <a:t>Esperimenti</a:t>
            </a:r>
            <a:r>
              <a:rPr lang="en-US" dirty="0" smtClean="0"/>
              <a:t> a collider	</a:t>
            </a:r>
          </a:p>
          <a:p>
            <a:pPr lvl="1"/>
            <a:r>
              <a:rPr lang="en-US" dirty="0" smtClean="0"/>
              <a:t>Advanced signal extraction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mart trigger, unbiased new physics searches</a:t>
            </a:r>
          </a:p>
          <a:p>
            <a:pPr lvl="1"/>
            <a:r>
              <a:rPr lang="en-US" dirty="0" smtClean="0"/>
              <a:t>DQM, post-mortem, slow control management </a:t>
            </a:r>
          </a:p>
          <a:p>
            <a:endParaRPr lang="en-US" dirty="0" smtClean="0"/>
          </a:p>
          <a:p>
            <a:r>
              <a:rPr lang="en-US" dirty="0" err="1" smtClean="0"/>
              <a:t>Astrofisica</a:t>
            </a:r>
            <a:r>
              <a:rPr lang="en-US" dirty="0" smtClean="0"/>
              <a:t> e </a:t>
            </a:r>
            <a:r>
              <a:rPr lang="en-US" dirty="0" err="1" smtClean="0"/>
              <a:t>cosmologia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Meccanica</a:t>
            </a:r>
            <a:r>
              <a:rPr lang="en-US" dirty="0" smtClean="0"/>
              <a:t> </a:t>
            </a:r>
            <a:r>
              <a:rPr lang="en-US" dirty="0" err="1" smtClean="0"/>
              <a:t>statistica</a:t>
            </a:r>
            <a:r>
              <a:rPr lang="en-US" dirty="0" smtClean="0"/>
              <a:t>, material science</a:t>
            </a:r>
          </a:p>
          <a:p>
            <a:pPr lvl="1"/>
            <a:r>
              <a:rPr lang="en-US" dirty="0" err="1" smtClean="0"/>
              <a:t>Modellizzazione</a:t>
            </a:r>
            <a:r>
              <a:rPr lang="en-US" dirty="0" smtClean="0"/>
              <a:t> di </a:t>
            </a:r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complessi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e </a:t>
            </a:r>
            <a:r>
              <a:rPr lang="en-US" dirty="0" err="1"/>
              <a:t>Fisica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602" y="761999"/>
            <a:ext cx="3564950" cy="3438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510" y="4249121"/>
            <a:ext cx="3590644" cy="17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9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 e </a:t>
            </a:r>
            <a:r>
              <a:rPr lang="en-US" dirty="0" err="1" smtClean="0"/>
              <a:t>Fisica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5119"/>
            <a:ext cx="4370810" cy="2943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26" y="3705119"/>
            <a:ext cx="4888274" cy="2919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692" y="762001"/>
            <a:ext cx="5334308" cy="25762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62001"/>
            <a:ext cx="4099454" cy="22654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Rectangle 9"/>
          <p:cNvSpPr/>
          <p:nvPr/>
        </p:nvSpPr>
        <p:spPr>
          <a:xfrm rot="19644743">
            <a:off x="5444799" y="4514401"/>
            <a:ext cx="327886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Asimmetrie</a:t>
            </a:r>
            <a:r>
              <a:rPr lang="en-US" sz="3200" dirty="0" smtClean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 (INFN)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9644743">
            <a:off x="7178830" y="1491631"/>
            <a:ext cx="852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HEP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644743">
            <a:off x="11133" y="1170083"/>
            <a:ext cx="204675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Mecc</a:t>
            </a:r>
            <a:r>
              <a:rPr lang="en-US" sz="3200" dirty="0" smtClean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. Stat.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9644743">
            <a:off x="1497164" y="5315548"/>
            <a:ext cx="294824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a typeface="ＭＳ Ｐゴシック" pitchFamily="-109" charset="-128"/>
                <a:cs typeface="ＭＳ Ｐゴシック" pitchFamily="-109" charset="-128"/>
              </a:rPr>
              <a:t>Material Science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7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Il </a:t>
            </a:r>
            <a:r>
              <a:rPr lang="en-US" sz="2800" dirty="0" err="1" smtClean="0"/>
              <a:t>corso</a:t>
            </a:r>
            <a:r>
              <a:rPr lang="en-US" sz="2800" dirty="0" smtClean="0"/>
              <a:t> </a:t>
            </a:r>
            <a:r>
              <a:rPr lang="en-US" sz="2800" dirty="0" err="1"/>
              <a:t>a</a:t>
            </a:r>
            <a:r>
              <a:rPr lang="en-US" sz="2800" dirty="0" err="1" smtClean="0"/>
              <a:t>ppartiene</a:t>
            </a:r>
            <a:r>
              <a:rPr lang="en-US" sz="2800" dirty="0" smtClean="0"/>
              <a:t>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Classe</a:t>
            </a:r>
            <a:r>
              <a:rPr lang="en-US" sz="2800" dirty="0"/>
              <a:t> di </a:t>
            </a:r>
            <a:r>
              <a:rPr lang="en-US" sz="2800" dirty="0" err="1"/>
              <a:t>Laurea</a:t>
            </a:r>
            <a:r>
              <a:rPr lang="en-US" sz="2800" dirty="0"/>
              <a:t> </a:t>
            </a:r>
            <a:r>
              <a:rPr lang="en-US" sz="2800" dirty="0" err="1"/>
              <a:t>Magistrale</a:t>
            </a:r>
            <a:r>
              <a:rPr lang="en-US" sz="2800" dirty="0"/>
              <a:t> in FISICA, LM-17</a:t>
            </a:r>
          </a:p>
          <a:p>
            <a:endParaRPr lang="en-US" sz="2800" dirty="0"/>
          </a:p>
          <a:p>
            <a:r>
              <a:rPr lang="en-US" sz="2800" dirty="0" smtClean="0"/>
              <a:t>Il </a:t>
            </a:r>
            <a:r>
              <a:rPr lang="en-US" sz="2800" dirty="0" err="1" smtClean="0"/>
              <a:t>corso</a:t>
            </a:r>
            <a:r>
              <a:rPr lang="en-US" sz="2800" dirty="0" smtClean="0"/>
              <a:t> </a:t>
            </a:r>
            <a:r>
              <a:rPr lang="en-US" sz="2800" dirty="0" err="1"/>
              <a:t>p</a:t>
            </a:r>
            <a:r>
              <a:rPr lang="en-US" sz="2800" dirty="0" err="1" smtClean="0"/>
              <a:t>rodurrà</a:t>
            </a:r>
            <a:r>
              <a:rPr lang="en-US" sz="2800" dirty="0" smtClean="0"/>
              <a:t> </a:t>
            </a:r>
            <a:r>
              <a:rPr lang="en-US" sz="2800" dirty="0" err="1"/>
              <a:t>laureati</a:t>
            </a:r>
            <a:r>
              <a:rPr lang="en-US" sz="2800" dirty="0"/>
              <a:t> in </a:t>
            </a:r>
            <a:r>
              <a:rPr lang="en-US" sz="2800" dirty="0" err="1"/>
              <a:t>Fisica</a:t>
            </a:r>
            <a:r>
              <a:rPr lang="en-US" sz="2800" dirty="0"/>
              <a:t> con </a:t>
            </a:r>
            <a:r>
              <a:rPr lang="en-US" sz="2800" dirty="0" err="1"/>
              <a:t>connotazione</a:t>
            </a:r>
            <a:r>
              <a:rPr lang="en-US" sz="2800" dirty="0"/>
              <a:t> di data scientist e </a:t>
            </a:r>
            <a:r>
              <a:rPr lang="en-US" sz="2800" dirty="0" err="1"/>
              <a:t>prospettive</a:t>
            </a:r>
            <a:r>
              <a:rPr lang="en-US" sz="2800" dirty="0"/>
              <a:t> di </a:t>
            </a:r>
          </a:p>
          <a:p>
            <a:pPr lvl="1"/>
            <a:r>
              <a:rPr lang="en-US" sz="2400" dirty="0" err="1"/>
              <a:t>Impieghi</a:t>
            </a:r>
            <a:r>
              <a:rPr lang="en-US" sz="2400" dirty="0"/>
              <a:t> di alto </a:t>
            </a:r>
            <a:r>
              <a:rPr lang="en-US" sz="2400" dirty="0" err="1"/>
              <a:t>livello</a:t>
            </a:r>
            <a:r>
              <a:rPr lang="en-US" sz="2400" dirty="0"/>
              <a:t> in </a:t>
            </a:r>
            <a:r>
              <a:rPr lang="en-US" sz="2400" dirty="0" err="1"/>
              <a:t>azienda</a:t>
            </a:r>
            <a:r>
              <a:rPr lang="en-US" sz="2400" dirty="0"/>
              <a:t> o </a:t>
            </a:r>
            <a:r>
              <a:rPr lang="en-US" sz="2400" dirty="0" err="1"/>
              <a:t>enti</a:t>
            </a:r>
            <a:r>
              <a:rPr lang="en-US" sz="2400" dirty="0"/>
              <a:t> </a:t>
            </a:r>
            <a:r>
              <a:rPr lang="en-US" sz="2400" dirty="0" err="1"/>
              <a:t>pubblici</a:t>
            </a:r>
            <a:r>
              <a:rPr lang="en-US" sz="2400" dirty="0"/>
              <a:t>/</a:t>
            </a:r>
            <a:r>
              <a:rPr lang="en-US" sz="2400" dirty="0" err="1"/>
              <a:t>privati</a:t>
            </a:r>
            <a:endParaRPr lang="en-US" sz="2400" dirty="0"/>
          </a:p>
          <a:p>
            <a:pPr lvl="1"/>
            <a:r>
              <a:rPr lang="en-US" sz="2400" dirty="0" err="1"/>
              <a:t>Carriera</a:t>
            </a:r>
            <a:r>
              <a:rPr lang="en-US" sz="2400" dirty="0"/>
              <a:t> </a:t>
            </a:r>
            <a:r>
              <a:rPr lang="en-US" sz="2400" dirty="0" err="1"/>
              <a:t>accademica</a:t>
            </a:r>
            <a:r>
              <a:rPr lang="en-US" sz="2400" dirty="0"/>
              <a:t>, </a:t>
            </a:r>
            <a:r>
              <a:rPr lang="en-US" sz="2400" dirty="0" err="1"/>
              <a:t>passo</a:t>
            </a:r>
            <a:r>
              <a:rPr lang="en-US" sz="2400" dirty="0"/>
              <a:t> </a:t>
            </a:r>
            <a:r>
              <a:rPr lang="en-US" sz="2400" dirty="0" err="1"/>
              <a:t>successivo</a:t>
            </a:r>
            <a:r>
              <a:rPr lang="en-US" sz="2400" dirty="0"/>
              <a:t>: </a:t>
            </a:r>
            <a:r>
              <a:rPr lang="en-US" sz="2400" dirty="0" err="1"/>
              <a:t>dottorato</a:t>
            </a:r>
            <a:r>
              <a:rPr lang="en-US" sz="2400" dirty="0"/>
              <a:t> di </a:t>
            </a:r>
            <a:r>
              <a:rPr lang="en-US" sz="2400" dirty="0" err="1" smtClean="0"/>
              <a:t>ricerca</a:t>
            </a: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Il </a:t>
            </a:r>
            <a:r>
              <a:rPr lang="en-US" sz="2800" dirty="0" err="1" smtClean="0"/>
              <a:t>corso</a:t>
            </a:r>
            <a:r>
              <a:rPr lang="en-US" sz="2800" dirty="0" smtClean="0"/>
              <a:t> NON </a:t>
            </a:r>
            <a:r>
              <a:rPr lang="en-US" sz="2800" dirty="0" smtClean="0"/>
              <a:t>ha come </a:t>
            </a:r>
            <a:r>
              <a:rPr lang="en-US" sz="2800" dirty="0" err="1" smtClean="0"/>
              <a:t>obbiettivi</a:t>
            </a:r>
            <a:r>
              <a:rPr lang="en-US" sz="2800" dirty="0" smtClean="0"/>
              <a:t> </a:t>
            </a:r>
            <a:r>
              <a:rPr lang="en-US" sz="2800" dirty="0" err="1" smtClean="0"/>
              <a:t>formare</a:t>
            </a:r>
            <a:r>
              <a:rPr lang="en-US" sz="2800" dirty="0" smtClean="0"/>
              <a:t> computer scientist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Generalità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53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Accesso</a:t>
            </a:r>
            <a:endParaRPr lang="en-US" dirty="0"/>
          </a:p>
          <a:p>
            <a:pPr lvl="1"/>
            <a:r>
              <a:rPr lang="en-US" dirty="0" err="1"/>
              <a:t>Numero</a:t>
            </a:r>
            <a:r>
              <a:rPr lang="en-US" dirty="0"/>
              <a:t> </a:t>
            </a:r>
            <a:r>
              <a:rPr lang="en-US" dirty="0" err="1"/>
              <a:t>programmato</a:t>
            </a:r>
            <a:r>
              <a:rPr lang="en-US" dirty="0"/>
              <a:t> (30)</a:t>
            </a:r>
          </a:p>
          <a:p>
            <a:pPr lvl="1"/>
            <a:r>
              <a:rPr lang="en-US" dirty="0" err="1"/>
              <a:t>Necessarie</a:t>
            </a:r>
            <a:r>
              <a:rPr lang="en-US" dirty="0"/>
              <a:t> </a:t>
            </a:r>
            <a:r>
              <a:rPr lang="en-US" dirty="0" err="1"/>
              <a:t>solide</a:t>
            </a:r>
            <a:r>
              <a:rPr lang="en-US" dirty="0"/>
              <a:t> </a:t>
            </a:r>
            <a:r>
              <a:rPr lang="en-US" dirty="0" err="1"/>
              <a:t>competenze</a:t>
            </a:r>
            <a:r>
              <a:rPr lang="en-US" dirty="0"/>
              <a:t> in </a:t>
            </a:r>
            <a:r>
              <a:rPr lang="en-US" dirty="0" err="1"/>
              <a:t>fisica</a:t>
            </a:r>
            <a:r>
              <a:rPr lang="en-US" dirty="0"/>
              <a:t> di base</a:t>
            </a:r>
          </a:p>
          <a:p>
            <a:pPr lvl="1"/>
            <a:r>
              <a:rPr lang="en-US" dirty="0" err="1"/>
              <a:t>Selezione</a:t>
            </a:r>
            <a:r>
              <a:rPr lang="en-US" dirty="0"/>
              <a:t> </a:t>
            </a:r>
            <a:r>
              <a:rPr lang="en-US" dirty="0" err="1"/>
              <a:t>basata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CV, </a:t>
            </a:r>
            <a:r>
              <a:rPr lang="en-US" dirty="0" err="1"/>
              <a:t>percorso</a:t>
            </a:r>
            <a:r>
              <a:rPr lang="en-US" dirty="0"/>
              <a:t> di </a:t>
            </a:r>
            <a:r>
              <a:rPr lang="en-US" dirty="0" err="1"/>
              <a:t>didattico</a:t>
            </a:r>
            <a:r>
              <a:rPr lang="en-US" dirty="0"/>
              <a:t> </a:t>
            </a:r>
            <a:r>
              <a:rPr lang="en-US" dirty="0" err="1"/>
              <a:t>seguito</a:t>
            </a:r>
            <a:r>
              <a:rPr lang="en-US" dirty="0"/>
              <a:t>, </a:t>
            </a:r>
            <a:r>
              <a:rPr lang="en-US" dirty="0" err="1"/>
              <a:t>lettera</a:t>
            </a:r>
            <a:r>
              <a:rPr lang="en-US" dirty="0"/>
              <a:t> </a:t>
            </a:r>
            <a:r>
              <a:rPr lang="en-US" dirty="0" err="1"/>
              <a:t>motivazionale</a:t>
            </a:r>
            <a:endParaRPr lang="en-US" dirty="0"/>
          </a:p>
          <a:p>
            <a:r>
              <a:rPr lang="en-US" dirty="0" err="1"/>
              <a:t>Didattica</a:t>
            </a:r>
            <a:r>
              <a:rPr lang="en-US" dirty="0"/>
              <a:t> </a:t>
            </a:r>
            <a:r>
              <a:rPr lang="en-US" dirty="0" err="1"/>
              <a:t>erogata</a:t>
            </a:r>
            <a:r>
              <a:rPr lang="en-US" dirty="0"/>
              <a:t> in </a:t>
            </a:r>
            <a:r>
              <a:rPr lang="en-US" dirty="0" err="1"/>
              <a:t>inglese</a:t>
            </a:r>
            <a:endParaRPr lang="en-US" dirty="0"/>
          </a:p>
          <a:p>
            <a:r>
              <a:rPr lang="en-US" dirty="0" err="1"/>
              <a:t>Insegnamenti</a:t>
            </a:r>
            <a:endParaRPr lang="en-US" dirty="0"/>
          </a:p>
          <a:p>
            <a:pPr lvl="1"/>
            <a:r>
              <a:rPr lang="en-US" dirty="0" err="1"/>
              <a:t>Percorso</a:t>
            </a:r>
            <a:r>
              <a:rPr lang="en-US" dirty="0"/>
              <a:t> </a:t>
            </a:r>
            <a:r>
              <a:rPr lang="en-US" dirty="0" err="1"/>
              <a:t>flessibile</a:t>
            </a:r>
            <a:r>
              <a:rPr lang="en-US" dirty="0"/>
              <a:t>, </a:t>
            </a:r>
            <a:r>
              <a:rPr lang="en-US" dirty="0" err="1"/>
              <a:t>insieme</a:t>
            </a:r>
            <a:r>
              <a:rPr lang="en-US" dirty="0"/>
              <a:t> di </a:t>
            </a:r>
            <a:r>
              <a:rPr lang="en-US" dirty="0" err="1"/>
              <a:t>corsi</a:t>
            </a:r>
            <a:r>
              <a:rPr lang="en-US" dirty="0"/>
              <a:t> </a:t>
            </a:r>
            <a:r>
              <a:rPr lang="en-US" dirty="0" err="1"/>
              <a:t>obbligatori</a:t>
            </a:r>
            <a:r>
              <a:rPr lang="en-US" dirty="0"/>
              <a:t> e </a:t>
            </a:r>
            <a:r>
              <a:rPr lang="en-US" dirty="0" err="1"/>
              <a:t>opzionali</a:t>
            </a:r>
            <a:endParaRPr lang="en-US" dirty="0"/>
          </a:p>
          <a:p>
            <a:pPr lvl="2"/>
            <a:r>
              <a:rPr lang="en-US" dirty="0" err="1"/>
              <a:t>Corsi</a:t>
            </a:r>
            <a:r>
              <a:rPr lang="en-US" dirty="0"/>
              <a:t> </a:t>
            </a:r>
            <a:r>
              <a:rPr lang="en-US" dirty="0" err="1"/>
              <a:t>specializzanti</a:t>
            </a:r>
            <a:r>
              <a:rPr lang="en-US" dirty="0"/>
              <a:t>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avanzata</a:t>
            </a:r>
            <a:endParaRPr lang="en-US" dirty="0"/>
          </a:p>
          <a:p>
            <a:pPr lvl="2"/>
            <a:r>
              <a:rPr lang="en-US" dirty="0" err="1"/>
              <a:t>Corsi</a:t>
            </a:r>
            <a:r>
              <a:rPr lang="en-US" dirty="0"/>
              <a:t> </a:t>
            </a:r>
            <a:r>
              <a:rPr lang="en-US" dirty="0" err="1"/>
              <a:t>teorici</a:t>
            </a:r>
            <a:r>
              <a:rPr lang="en-US" dirty="0"/>
              <a:t> e </a:t>
            </a:r>
            <a:r>
              <a:rPr lang="en-US" dirty="0" err="1"/>
              <a:t>applicati</a:t>
            </a:r>
            <a:r>
              <a:rPr lang="en-US" dirty="0"/>
              <a:t> (</a:t>
            </a:r>
            <a:r>
              <a:rPr lang="en-US" dirty="0" err="1"/>
              <a:t>laboratorio</a:t>
            </a:r>
            <a:r>
              <a:rPr lang="en-US" dirty="0"/>
              <a:t>) di </a:t>
            </a:r>
            <a:r>
              <a:rPr lang="en-US" dirty="0" err="1"/>
              <a:t>statistica</a:t>
            </a:r>
            <a:r>
              <a:rPr lang="en-US" dirty="0"/>
              <a:t> </a:t>
            </a:r>
            <a:r>
              <a:rPr lang="en-US" dirty="0" err="1"/>
              <a:t>avanzata</a:t>
            </a:r>
            <a:r>
              <a:rPr lang="en-US" dirty="0"/>
              <a:t>, data science, computing, etc. </a:t>
            </a:r>
          </a:p>
          <a:p>
            <a:pPr lvl="1"/>
            <a:r>
              <a:rPr lang="en-US" dirty="0"/>
              <a:t>Forte </a:t>
            </a:r>
            <a:r>
              <a:rPr lang="en-US" dirty="0" err="1"/>
              <a:t>collaborazione</a:t>
            </a:r>
            <a:r>
              <a:rPr lang="en-US" dirty="0"/>
              <a:t> con LM in </a:t>
            </a:r>
            <a:r>
              <a:rPr lang="en-US" dirty="0" err="1"/>
              <a:t>Fisica</a:t>
            </a:r>
            <a:r>
              <a:rPr lang="en-US" dirty="0"/>
              <a:t> e LM in Data </a:t>
            </a:r>
            <a:r>
              <a:rPr lang="en-US" dirty="0" smtClean="0"/>
              <a:t>Science</a:t>
            </a:r>
          </a:p>
          <a:p>
            <a:pPr lvl="2"/>
            <a:r>
              <a:rPr lang="en-US" dirty="0" err="1" smtClean="0"/>
              <a:t>Formazione</a:t>
            </a:r>
            <a:r>
              <a:rPr lang="en-US" dirty="0" smtClean="0"/>
              <a:t> di </a:t>
            </a:r>
            <a:r>
              <a:rPr lang="en-US" dirty="0" err="1" smtClean="0"/>
              <a:t>Fisica</a:t>
            </a:r>
            <a:r>
              <a:rPr lang="en-US" dirty="0" smtClean="0"/>
              <a:t> </a:t>
            </a:r>
            <a:r>
              <a:rPr lang="en-US" dirty="0" err="1" smtClean="0"/>
              <a:t>integrata</a:t>
            </a:r>
            <a:r>
              <a:rPr lang="en-US" dirty="0" smtClean="0"/>
              <a:t> da </a:t>
            </a:r>
            <a:r>
              <a:rPr lang="en-US" dirty="0" err="1" smtClean="0"/>
              <a:t>corsi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LM in </a:t>
            </a:r>
            <a:r>
              <a:rPr lang="en-US" dirty="0" err="1" smtClean="0"/>
              <a:t>Fisica</a:t>
            </a:r>
            <a:endParaRPr lang="en-US" dirty="0"/>
          </a:p>
          <a:p>
            <a:r>
              <a:rPr lang="en-US" dirty="0" err="1"/>
              <a:t>Tirocinio</a:t>
            </a:r>
            <a:r>
              <a:rPr lang="en-US" dirty="0"/>
              <a:t> </a:t>
            </a:r>
            <a:r>
              <a:rPr lang="en-US" dirty="0" err="1"/>
              <a:t>obbligatorio</a:t>
            </a:r>
            <a:r>
              <a:rPr lang="en-US" dirty="0"/>
              <a:t> (in </a:t>
            </a:r>
            <a:r>
              <a:rPr lang="en-US" dirty="0" err="1"/>
              <a:t>azienda</a:t>
            </a:r>
            <a:r>
              <a:rPr lang="en-US" dirty="0"/>
              <a:t> o </a:t>
            </a:r>
            <a:r>
              <a:rPr lang="en-US" dirty="0" err="1"/>
              <a:t>ente</a:t>
            </a:r>
            <a:r>
              <a:rPr lang="en-US" dirty="0"/>
              <a:t> partner)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Organizzazione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9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Insegnamenti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magine 6"/>
          <p:cNvPicPr/>
          <p:nvPr/>
        </p:nvPicPr>
        <p:blipFill>
          <a:blip r:embed="rId2"/>
          <a:stretch/>
        </p:blipFill>
        <p:spPr>
          <a:xfrm>
            <a:off x="4092480" y="3932640"/>
            <a:ext cx="1857960" cy="100620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765844"/>
              </p:ext>
            </p:extLst>
          </p:nvPr>
        </p:nvGraphicFramePr>
        <p:xfrm>
          <a:off x="457200" y="2095149"/>
          <a:ext cx="8229601" cy="4103485"/>
        </p:xfrm>
        <a:graphic>
          <a:graphicData uri="http://schemas.openxmlformats.org/drawingml/2006/table">
            <a:tbl>
              <a:tblPr/>
              <a:tblGrid>
                <a:gridCol w="1173854"/>
                <a:gridCol w="2107888"/>
                <a:gridCol w="1666115"/>
                <a:gridCol w="820436"/>
                <a:gridCol w="820436"/>
                <a:gridCol w="820436"/>
                <a:gridCol w="820436"/>
              </a:tblGrid>
              <a:tr h="5578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Ordine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Insegnamento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Tipologia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SSD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Tot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aula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lab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3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Laboratory of Computational Physics, Mod. A 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Caratterizzante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FIS01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32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Laboratory of Computational Physics, Mod. B 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Caratterizzante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FIS01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Theoretical Physics,           Mod. A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Caratterizzante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FIS02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8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Astrophysics and Cosmology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FIS05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048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Quantitative Life Science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FIS03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54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Particle Physics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FIS01/4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254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Econophysics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FIS02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622" marR="12622" marT="126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101513" y="1180981"/>
            <a:ext cx="2756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Primo Semestre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3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Insegnamenti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magine 6"/>
          <p:cNvPicPr/>
          <p:nvPr/>
        </p:nvPicPr>
        <p:blipFill>
          <a:blip r:embed="rId2"/>
          <a:stretch/>
        </p:blipFill>
        <p:spPr>
          <a:xfrm>
            <a:off x="4092480" y="3635730"/>
            <a:ext cx="1857960" cy="100620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259417"/>
              </p:ext>
            </p:extLst>
          </p:nvPr>
        </p:nvGraphicFramePr>
        <p:xfrm>
          <a:off x="1065126" y="2163563"/>
          <a:ext cx="7088352" cy="3477902"/>
        </p:xfrm>
        <a:graphic>
          <a:graphicData uri="http://schemas.openxmlformats.org/drawingml/2006/table">
            <a:tbl>
              <a:tblPr/>
              <a:tblGrid>
                <a:gridCol w="1011069"/>
                <a:gridCol w="1815574"/>
                <a:gridCol w="1435065"/>
                <a:gridCol w="706661"/>
                <a:gridCol w="706661"/>
                <a:gridCol w="706661"/>
                <a:gridCol w="706661"/>
              </a:tblGrid>
              <a:tr h="5074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Ordine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Insegnamento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Tipologia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SSD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Tot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aula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lab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Theoretical Physics,           Mod. B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Caratterizzante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FIS03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Advanced statistics for physics analysis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Caratterizzante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management for data science, Mod. A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ING-IND/35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Machine Learning and Predictive Analytics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INF/01          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4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management for data science, Mod. B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Caratterizzante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21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Numerical methods for modeling and physics data analysis 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Caratterizzante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290793" y="762481"/>
            <a:ext cx="45062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Secondo e Terzo </a:t>
            </a:r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Semestre</a:t>
            </a:r>
          </a:p>
          <a:p>
            <a:pPr algn="ctr"/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(obbligatori)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10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Insegnamenti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magine 6"/>
          <p:cNvPicPr/>
          <p:nvPr/>
        </p:nvPicPr>
        <p:blipFill>
          <a:blip r:embed="rId2"/>
          <a:stretch/>
        </p:blipFill>
        <p:spPr>
          <a:xfrm>
            <a:off x="4092480" y="3635730"/>
            <a:ext cx="1857960" cy="1006200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244582"/>
              </p:ext>
            </p:extLst>
          </p:nvPr>
        </p:nvGraphicFramePr>
        <p:xfrm>
          <a:off x="1033637" y="1868195"/>
          <a:ext cx="7221249" cy="3920953"/>
        </p:xfrm>
        <a:graphic>
          <a:graphicData uri="http://schemas.openxmlformats.org/drawingml/2006/table">
            <a:tbl>
              <a:tblPr/>
              <a:tblGrid>
                <a:gridCol w="1030025"/>
                <a:gridCol w="1849614"/>
                <a:gridCol w="1461970"/>
                <a:gridCol w="719910"/>
                <a:gridCol w="719910"/>
                <a:gridCol w="719910"/>
                <a:gridCol w="719910"/>
              </a:tblGrid>
              <a:tr h="429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Ordine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Insegnamento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Tipologia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SSD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Tot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aula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CFU lab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Theory and Computation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FIS03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1986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Large Deviations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Computational Neuroscience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M-PSI01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Bioinformatics and genomics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BIO11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577136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Algorithms and data structures for big data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INF/01          ING-INF/05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 Performance Computing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577136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 Processing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INF/01          ING-INF/05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19864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Mining techniques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ING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  <a:tr h="38789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Astro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-statistics and cosmology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Affine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FIS05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810" marR="6810" marT="6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90793" y="762481"/>
            <a:ext cx="45062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Secondo e Terzo </a:t>
            </a:r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Semestre</a:t>
            </a:r>
          </a:p>
          <a:p>
            <a:pPr algn="ctr"/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(opzionali)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1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~50 </a:t>
            </a:r>
            <a:r>
              <a:rPr lang="en-US" dirty="0" err="1" smtClean="0"/>
              <a:t>nuovi</a:t>
            </a:r>
            <a:r>
              <a:rPr lang="en-US" dirty="0" smtClean="0"/>
              <a:t> CFU (</a:t>
            </a:r>
            <a:r>
              <a:rPr lang="en-US" dirty="0" err="1" smtClean="0"/>
              <a:t>esempio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559717"/>
              </p:ext>
            </p:extLst>
          </p:nvPr>
        </p:nvGraphicFramePr>
        <p:xfrm>
          <a:off x="461836" y="1210994"/>
          <a:ext cx="8013991" cy="5357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Document" r:id="rId3" imgW="6743700" imgH="4508500" progId="Word.Document.12">
                  <p:embed/>
                </p:oleObj>
              </mc:Choice>
              <mc:Fallback>
                <p:oleObj name="Document" r:id="rId3" imgW="6743700" imgH="450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836" y="1210994"/>
                        <a:ext cx="8013991" cy="5357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745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</a:t>
            </a:r>
            <a:r>
              <a:rPr lang="en-US" dirty="0" err="1" smtClean="0"/>
              <a:t>proposte</a:t>
            </a:r>
            <a:r>
              <a:rPr lang="en-US" dirty="0" smtClean="0"/>
              <a:t> di </a:t>
            </a:r>
            <a:r>
              <a:rPr lang="en-US" dirty="0" err="1" smtClean="0"/>
              <a:t>attivazione</a:t>
            </a:r>
            <a:r>
              <a:rPr lang="en-US" dirty="0" smtClean="0"/>
              <a:t> di </a:t>
            </a:r>
            <a:r>
              <a:rPr lang="en-US" dirty="0" err="1" smtClean="0"/>
              <a:t>nuove</a:t>
            </a:r>
            <a:r>
              <a:rPr lang="en-US" dirty="0" smtClean="0"/>
              <a:t> LM in Data Science:</a:t>
            </a:r>
          </a:p>
          <a:p>
            <a:pPr lvl="1"/>
            <a:r>
              <a:rPr lang="en-US" dirty="0"/>
              <a:t>Data </a:t>
            </a:r>
            <a:r>
              <a:rPr lang="en-US" dirty="0" smtClean="0"/>
              <a:t>Science</a:t>
            </a:r>
          </a:p>
          <a:p>
            <a:pPr lvl="2"/>
            <a:r>
              <a:rPr lang="en-US" dirty="0" err="1" smtClean="0"/>
              <a:t>Corso</a:t>
            </a:r>
            <a:r>
              <a:rPr lang="en-US" dirty="0" smtClean="0"/>
              <a:t> </a:t>
            </a:r>
            <a:r>
              <a:rPr lang="en-US" dirty="0" err="1" smtClean="0"/>
              <a:t>generalista</a:t>
            </a:r>
            <a:r>
              <a:rPr lang="en-US" dirty="0" smtClean="0"/>
              <a:t>, 5 </a:t>
            </a:r>
            <a:r>
              <a:rPr lang="en-US" dirty="0" err="1" smtClean="0"/>
              <a:t>Dipartimenti</a:t>
            </a:r>
            <a:r>
              <a:rPr lang="en-US" dirty="0" smtClean="0"/>
              <a:t> </a:t>
            </a:r>
            <a:r>
              <a:rPr lang="en-US" dirty="0" err="1" smtClean="0"/>
              <a:t>coinvolti</a:t>
            </a:r>
            <a:r>
              <a:rPr lang="en-US" dirty="0" smtClean="0"/>
              <a:t> (</a:t>
            </a:r>
            <a:r>
              <a:rPr lang="en-US" dirty="0" err="1" smtClean="0"/>
              <a:t>Matematica</a:t>
            </a:r>
            <a:r>
              <a:rPr lang="en-US" dirty="0" smtClean="0"/>
              <a:t> </a:t>
            </a:r>
            <a:r>
              <a:rPr lang="en-US" dirty="0" err="1" smtClean="0"/>
              <a:t>capofila</a:t>
            </a:r>
            <a:r>
              <a:rPr lang="en-US" dirty="0" smtClean="0"/>
              <a:t>) </a:t>
            </a:r>
            <a:r>
              <a:rPr lang="en-US" dirty="0" err="1" smtClean="0"/>
              <a:t>obbiettivo</a:t>
            </a:r>
            <a:r>
              <a:rPr lang="en-US" dirty="0" smtClean="0"/>
              <a:t> </a:t>
            </a:r>
            <a:r>
              <a:rPr lang="en-US" dirty="0" err="1" smtClean="0"/>
              <a:t>formare</a:t>
            </a:r>
            <a:r>
              <a:rPr lang="en-US" dirty="0" smtClean="0"/>
              <a:t> un </a:t>
            </a:r>
            <a:r>
              <a:rPr lang="en-US" dirty="0" err="1" smtClean="0"/>
              <a:t>esperto</a:t>
            </a:r>
            <a:r>
              <a:rPr lang="en-US" dirty="0" smtClean="0"/>
              <a:t> in Data Science </a:t>
            </a:r>
            <a:r>
              <a:rPr lang="en-US" dirty="0" smtClean="0"/>
              <a:t>“4 </a:t>
            </a:r>
            <a:r>
              <a:rPr lang="en-US" dirty="0" err="1" smtClean="0"/>
              <a:t>stagioni</a:t>
            </a:r>
            <a:r>
              <a:rPr lang="en-US" dirty="0" smtClean="0"/>
              <a:t>”, </a:t>
            </a:r>
            <a:r>
              <a:rPr lang="en-US" dirty="0" err="1" smtClean="0"/>
              <a:t>accoglie</a:t>
            </a:r>
            <a:r>
              <a:rPr lang="en-US" dirty="0" smtClean="0"/>
              <a:t> </a:t>
            </a:r>
            <a:r>
              <a:rPr lang="en-US" dirty="0" err="1" smtClean="0"/>
              <a:t>laureati</a:t>
            </a:r>
            <a:r>
              <a:rPr lang="en-US" dirty="0" smtClean="0"/>
              <a:t> </a:t>
            </a:r>
            <a:r>
              <a:rPr lang="en-US" dirty="0" err="1" smtClean="0"/>
              <a:t>triennali</a:t>
            </a:r>
            <a:r>
              <a:rPr lang="en-US" dirty="0" smtClean="0"/>
              <a:t> da quasi </a:t>
            </a:r>
            <a:r>
              <a:rPr lang="en-US" dirty="0" err="1" smtClean="0"/>
              <a:t>ogni</a:t>
            </a:r>
            <a:r>
              <a:rPr lang="en-US" dirty="0" smtClean="0"/>
              <a:t> </a:t>
            </a:r>
            <a:r>
              <a:rPr lang="en-US" dirty="0" err="1" smtClean="0"/>
              <a:t>settore</a:t>
            </a:r>
            <a:r>
              <a:rPr lang="en-US" dirty="0" smtClean="0"/>
              <a:t>. </a:t>
            </a:r>
            <a:r>
              <a:rPr lang="en-US" dirty="0" err="1" smtClean="0"/>
              <a:t>Collaborazione</a:t>
            </a:r>
            <a:r>
              <a:rPr lang="en-US" dirty="0" smtClean="0"/>
              <a:t> con FBK </a:t>
            </a:r>
            <a:endParaRPr lang="en-US" dirty="0"/>
          </a:p>
          <a:p>
            <a:pPr lvl="1"/>
            <a:r>
              <a:rPr lang="en-US" dirty="0"/>
              <a:t>Data Science for Physics </a:t>
            </a:r>
            <a:r>
              <a:rPr lang="en-US" dirty="0" smtClean="0"/>
              <a:t>modeling</a:t>
            </a:r>
          </a:p>
          <a:p>
            <a:pPr lvl="2"/>
            <a:r>
              <a:rPr lang="en-US" dirty="0" smtClean="0"/>
              <a:t>La nostra </a:t>
            </a:r>
            <a:r>
              <a:rPr lang="en-US" dirty="0" err="1" smtClean="0"/>
              <a:t>proposta</a:t>
            </a:r>
            <a:r>
              <a:rPr lang="en-US" dirty="0" smtClean="0"/>
              <a:t>, </a:t>
            </a:r>
            <a:r>
              <a:rPr lang="en-US" dirty="0" err="1" smtClean="0"/>
              <a:t>finalizzata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formazioni</a:t>
            </a:r>
            <a:r>
              <a:rPr lang="en-US" dirty="0" smtClean="0"/>
              <a:t> di </a:t>
            </a:r>
            <a:r>
              <a:rPr lang="en-US" dirty="0" err="1" smtClean="0"/>
              <a:t>fisici</a:t>
            </a:r>
            <a:r>
              <a:rPr lang="en-US" dirty="0" smtClean="0"/>
              <a:t>. </a:t>
            </a:r>
            <a:r>
              <a:rPr lang="en-US" dirty="0" err="1" smtClean="0"/>
              <a:t>Declina</a:t>
            </a:r>
            <a:r>
              <a:rPr lang="en-US" dirty="0" smtClean="0"/>
              <a:t> </a:t>
            </a:r>
            <a:r>
              <a:rPr lang="en-US" dirty="0" err="1" smtClean="0"/>
              <a:t>direttiva</a:t>
            </a:r>
            <a:r>
              <a:rPr lang="en-US" dirty="0" smtClean="0"/>
              <a:t> del </a:t>
            </a:r>
            <a:r>
              <a:rPr lang="en-US" dirty="0" err="1" smtClean="0"/>
              <a:t>ministero</a:t>
            </a:r>
            <a:r>
              <a:rPr lang="en-US" dirty="0" smtClean="0"/>
              <a:t> di LM </a:t>
            </a:r>
            <a:r>
              <a:rPr lang="en-US" dirty="0" err="1" smtClean="0"/>
              <a:t>focalizzata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particolare</a:t>
            </a:r>
            <a:r>
              <a:rPr lang="en-US" dirty="0" smtClean="0"/>
              <a:t> </a:t>
            </a:r>
            <a:r>
              <a:rPr lang="en-US" dirty="0" err="1" smtClean="0"/>
              <a:t>disciplina</a:t>
            </a:r>
            <a:r>
              <a:rPr lang="en-US" dirty="0" smtClean="0"/>
              <a:t>. </a:t>
            </a:r>
            <a:r>
              <a:rPr lang="en-US" dirty="0" err="1" smtClean="0"/>
              <a:t>Collaborazione</a:t>
            </a:r>
            <a:r>
              <a:rPr lang="en-US" dirty="0" smtClean="0"/>
              <a:t> con </a:t>
            </a:r>
            <a:r>
              <a:rPr lang="en-US" dirty="0" err="1" smtClean="0"/>
              <a:t>enti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r>
              <a:rPr lang="en-US" dirty="0" smtClean="0"/>
              <a:t> (INFN, INAF, IOV, etc.)</a:t>
            </a:r>
          </a:p>
          <a:p>
            <a:pPr lvl="1"/>
            <a:r>
              <a:rPr lang="en-US" dirty="0" smtClean="0"/>
              <a:t>Data Science for Bioinformatics </a:t>
            </a:r>
          </a:p>
          <a:p>
            <a:pPr lvl="2"/>
            <a:r>
              <a:rPr lang="en-US" dirty="0" err="1" smtClean="0"/>
              <a:t>Ritirata</a:t>
            </a:r>
            <a:r>
              <a:rPr lang="en-US" dirty="0" smtClean="0"/>
              <a:t> </a:t>
            </a:r>
            <a:r>
              <a:rPr lang="en-US" dirty="0" err="1" smtClean="0"/>
              <a:t>quest</a:t>
            </a:r>
            <a:r>
              <a:rPr lang="en-US" dirty="0" err="1" smtClean="0"/>
              <a:t>’anno</a:t>
            </a:r>
            <a:r>
              <a:rPr lang="en-US" dirty="0" smtClean="0"/>
              <a:t>, </a:t>
            </a:r>
            <a:r>
              <a:rPr lang="en-US" dirty="0" err="1" smtClean="0"/>
              <a:t>verrà</a:t>
            </a:r>
            <a:r>
              <a:rPr lang="en-US" dirty="0" smtClean="0"/>
              <a:t> </a:t>
            </a:r>
            <a:r>
              <a:rPr lang="en-US" dirty="0" err="1" smtClean="0"/>
              <a:t>riproposta</a:t>
            </a:r>
            <a:r>
              <a:rPr lang="en-US" dirty="0" smtClean="0"/>
              <a:t> </a:t>
            </a:r>
            <a:r>
              <a:rPr lang="en-US" dirty="0" err="1" smtClean="0"/>
              <a:t>l’anno</a:t>
            </a:r>
            <a:r>
              <a:rPr lang="en-US" dirty="0" smtClean="0"/>
              <a:t> </a:t>
            </a:r>
            <a:r>
              <a:rPr lang="en-US" dirty="0" err="1" smtClean="0"/>
              <a:t>prossimo</a:t>
            </a:r>
            <a:endParaRPr lang="en-US" dirty="0" smtClean="0"/>
          </a:p>
          <a:p>
            <a:r>
              <a:rPr lang="en-US" dirty="0" smtClean="0"/>
              <a:t>Solo 4 </a:t>
            </a:r>
            <a:r>
              <a:rPr lang="en-US" dirty="0" err="1" smtClean="0"/>
              <a:t>nuove</a:t>
            </a:r>
            <a:r>
              <a:rPr lang="en-US" dirty="0" smtClean="0"/>
              <a:t> </a:t>
            </a:r>
            <a:r>
              <a:rPr lang="en-US" dirty="0" err="1" smtClean="0"/>
              <a:t>laure</a:t>
            </a:r>
            <a:r>
              <a:rPr lang="en-US" dirty="0" smtClean="0"/>
              <a:t> </a:t>
            </a:r>
            <a:r>
              <a:rPr lang="en-US" dirty="0" err="1" smtClean="0"/>
              <a:t>possono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attivate</a:t>
            </a:r>
            <a:r>
              <a:rPr lang="en-US" dirty="0" smtClean="0"/>
              <a:t> </a:t>
            </a:r>
            <a:r>
              <a:rPr lang="en-US" dirty="0" err="1" smtClean="0"/>
              <a:t>ogni</a:t>
            </a:r>
            <a:r>
              <a:rPr lang="en-US" dirty="0" smtClean="0"/>
              <a:t> anno</a:t>
            </a:r>
          </a:p>
          <a:p>
            <a:pPr lvl="1"/>
            <a:r>
              <a:rPr lang="en-US" dirty="0" smtClean="0"/>
              <a:t>6 </a:t>
            </a:r>
            <a:r>
              <a:rPr lang="en-US" dirty="0" err="1" smtClean="0"/>
              <a:t>nuove</a:t>
            </a:r>
            <a:r>
              <a:rPr lang="en-US" dirty="0" smtClean="0"/>
              <a:t> </a:t>
            </a:r>
            <a:r>
              <a:rPr lang="en-US" dirty="0" err="1" smtClean="0"/>
              <a:t>proposte</a:t>
            </a:r>
            <a:r>
              <a:rPr lang="en-US" dirty="0" smtClean="0"/>
              <a:t> </a:t>
            </a:r>
            <a:r>
              <a:rPr lang="en-US" dirty="0" err="1" smtClean="0"/>
              <a:t>sul</a:t>
            </a:r>
            <a:r>
              <a:rPr lang="en-US" dirty="0" smtClean="0"/>
              <a:t> </a:t>
            </a:r>
            <a:r>
              <a:rPr lang="en-US" dirty="0" err="1" smtClean="0"/>
              <a:t>tavolo</a:t>
            </a:r>
            <a:endParaRPr lang="en-US" dirty="0" smtClean="0"/>
          </a:p>
          <a:p>
            <a:pPr lvl="1"/>
            <a:r>
              <a:rPr lang="en-US" dirty="0" err="1" smtClean="0"/>
              <a:t>Scuola</a:t>
            </a:r>
            <a:r>
              <a:rPr lang="en-US" dirty="0" smtClean="0"/>
              <a:t> di </a:t>
            </a:r>
            <a:r>
              <a:rPr lang="en-US" dirty="0" err="1" smtClean="0"/>
              <a:t>Scienze</a:t>
            </a:r>
            <a:r>
              <a:rPr lang="en-US" dirty="0" smtClean="0"/>
              <a:t> non </a:t>
            </a:r>
            <a:r>
              <a:rPr lang="en-US" dirty="0" err="1" smtClean="0"/>
              <a:t>attiva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nuova</a:t>
            </a:r>
            <a:r>
              <a:rPr lang="en-US" dirty="0" smtClean="0"/>
              <a:t> </a:t>
            </a:r>
            <a:r>
              <a:rPr lang="en-US" dirty="0" err="1" smtClean="0"/>
              <a:t>laurea</a:t>
            </a:r>
            <a:r>
              <a:rPr lang="en-US" dirty="0" smtClean="0"/>
              <a:t> da 2004</a:t>
            </a:r>
          </a:p>
          <a:p>
            <a:pPr lvl="1"/>
            <a:r>
              <a:rPr lang="en-US" dirty="0" err="1" smtClean="0"/>
              <a:t>Meccatronica</a:t>
            </a:r>
            <a:r>
              <a:rPr lang="en-US" dirty="0" smtClean="0"/>
              <a:t> </a:t>
            </a:r>
            <a:r>
              <a:rPr lang="en-US" dirty="0" err="1" smtClean="0"/>
              <a:t>già</a:t>
            </a:r>
            <a:r>
              <a:rPr lang="en-US" dirty="0" smtClean="0"/>
              <a:t> “</a:t>
            </a:r>
            <a:r>
              <a:rPr lang="en-US" dirty="0" err="1" smtClean="0"/>
              <a:t>benedetta</a:t>
            </a:r>
            <a:r>
              <a:rPr lang="en-US" dirty="0" smtClean="0"/>
              <a:t>” dal </a:t>
            </a:r>
            <a:r>
              <a:rPr lang="en-US" dirty="0" err="1" smtClean="0"/>
              <a:t>Magnifico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situazione</a:t>
            </a:r>
            <a:r>
              <a:rPr lang="en-US" dirty="0" smtClean="0"/>
              <a:t> in </a:t>
            </a:r>
            <a:r>
              <a:rPr lang="en-US" dirty="0" err="1" smtClean="0"/>
              <a:t>ateneo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1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Sondaggio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studenti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09"/>
            <a:ext cx="4255052" cy="1940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68" y="939321"/>
            <a:ext cx="4739132" cy="2090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368" y="3765902"/>
            <a:ext cx="6990834" cy="26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4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Sondaggio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studenti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95" y="1029361"/>
            <a:ext cx="6463383" cy="2470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99" y="3697999"/>
            <a:ext cx="6810934" cy="28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4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2066760" y="857352"/>
            <a:ext cx="4794120" cy="2144160"/>
          </a:xfrm>
          <a:prstGeom prst="rect">
            <a:avLst/>
          </a:prstGeom>
          <a:ln>
            <a:noFill/>
          </a:ln>
        </p:spPr>
      </p:pic>
      <p:sp>
        <p:nvSpPr>
          <p:cNvPr id="6" name="CustomShape 2"/>
          <p:cNvSpPr/>
          <p:nvPr/>
        </p:nvSpPr>
        <p:spPr>
          <a:xfrm>
            <a:off x="618840" y="3073872"/>
            <a:ext cx="7991280" cy="347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Un Laboratorio di Data Science potrà supportare l’attività di ricerca di docenti afferenti a diversi Dipartimenti, ed essere punto di riferimento di molti dottorandi.</a:t>
            </a:r>
            <a:endParaRPr dirty="0"/>
          </a:p>
          <a:p>
            <a:endParaRPr dirty="0"/>
          </a:p>
          <a:p>
            <a:endParaRPr dirty="0"/>
          </a:p>
          <a:p>
            <a:endParaRPr lang="x-none" dirty="0" smtClean="0"/>
          </a:p>
          <a:p>
            <a:endParaRPr lang="x-none" dirty="0"/>
          </a:p>
          <a:p>
            <a:endParaRPr dirty="0"/>
          </a:p>
          <a:p>
            <a:endParaRPr dirty="0"/>
          </a:p>
          <a:p>
            <a:r>
              <a:rPr lang="it-IT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Il Data Science Lab verrà attivato con la collaborazione della </a:t>
            </a:r>
            <a:r>
              <a:rPr lang="it-IT" sz="220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Fondazione Bruno Kessler</a:t>
            </a:r>
            <a:endParaRPr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/>
        </p:blipFill>
        <p:spPr>
          <a:xfrm>
            <a:off x="2766186" y="4268542"/>
            <a:ext cx="3383640" cy="1326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16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Altri</a:t>
            </a:r>
            <a:r>
              <a:rPr lang="en-US" dirty="0" smtClean="0"/>
              <a:t> </a:t>
            </a:r>
            <a:r>
              <a:rPr lang="en-US" dirty="0" err="1" smtClean="0"/>
              <a:t>casi</a:t>
            </a:r>
            <a:r>
              <a:rPr lang="en-US" dirty="0" smtClean="0"/>
              <a:t> di Data Science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magine 6"/>
          <p:cNvPicPr/>
          <p:nvPr/>
        </p:nvPicPr>
        <p:blipFill>
          <a:blip r:embed="rId2"/>
          <a:stretch/>
        </p:blipFill>
        <p:spPr>
          <a:xfrm>
            <a:off x="4092480" y="3666816"/>
            <a:ext cx="1857240" cy="1005480"/>
          </a:xfrm>
          <a:prstGeom prst="rect">
            <a:avLst/>
          </a:prstGeom>
          <a:ln>
            <a:noFill/>
          </a:ln>
        </p:spPr>
      </p:pic>
      <p:sp>
        <p:nvSpPr>
          <p:cNvPr id="6" name="CustomShape 2"/>
          <p:cNvSpPr/>
          <p:nvPr/>
        </p:nvSpPr>
        <p:spPr>
          <a:xfrm>
            <a:off x="457200" y="1002816"/>
            <a:ext cx="8228520" cy="485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6"/>
          <p:cNvPicPr/>
          <p:nvPr/>
        </p:nvPicPr>
        <p:blipFill>
          <a:blip r:embed="rId3"/>
          <a:stretch/>
        </p:blipFill>
        <p:spPr>
          <a:xfrm>
            <a:off x="72000" y="869256"/>
            <a:ext cx="3990240" cy="181656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/>
          <a:stretch/>
        </p:blipFill>
        <p:spPr>
          <a:xfrm>
            <a:off x="4092480" y="830736"/>
            <a:ext cx="5015880" cy="300708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/>
          <a:stretch/>
        </p:blipFill>
        <p:spPr>
          <a:xfrm>
            <a:off x="0" y="2637576"/>
            <a:ext cx="4092120" cy="2832840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6"/>
          <a:stretch/>
        </p:blipFill>
        <p:spPr>
          <a:xfrm>
            <a:off x="115560" y="5566176"/>
            <a:ext cx="4104360" cy="791640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7"/>
          <a:stretch/>
        </p:blipFill>
        <p:spPr>
          <a:xfrm>
            <a:off x="4240440" y="4774176"/>
            <a:ext cx="4740120" cy="181764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8"/>
          <a:stretch/>
        </p:blipFill>
        <p:spPr>
          <a:xfrm>
            <a:off x="4080960" y="3838176"/>
            <a:ext cx="5027400" cy="969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6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percorso</a:t>
            </a:r>
            <a:r>
              <a:rPr lang="en-US" dirty="0" smtClean="0"/>
              <a:t> verso </a:t>
            </a:r>
            <a:r>
              <a:rPr lang="en-US" dirty="0" err="1" smtClean="0"/>
              <a:t>l</a:t>
            </a:r>
            <a:r>
              <a:rPr lang="en-US" dirty="0" err="1" smtClean="0"/>
              <a:t>’approvazione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magine 6" descr="unipd_bianco_t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4067944" y="3682000"/>
            <a:ext cx="1858440" cy="1005874"/>
          </a:xfrm>
          <a:prstGeom prst="rect">
            <a:avLst/>
          </a:prstGeom>
        </p:spPr>
      </p:pic>
      <p:sp>
        <p:nvSpPr>
          <p:cNvPr id="6" name="CasellaDiTesto 11"/>
          <p:cNvSpPr txBox="1"/>
          <p:nvPr/>
        </p:nvSpPr>
        <p:spPr>
          <a:xfrm>
            <a:off x="179512" y="94569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2400" dirty="0" smtClean="0">
                <a:solidFill>
                  <a:prstClr val="black"/>
                </a:solidFill>
                <a:latin typeface="Calibri"/>
              </a:rPr>
              <a:t>Quali sono gli attori coinvolti nel processo che porta alla realizzazione di un nuovo Corso di Studio, e quali le scadenze?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ccia a destra 21"/>
          <p:cNvSpPr/>
          <p:nvPr/>
        </p:nvSpPr>
        <p:spPr>
          <a:xfrm>
            <a:off x="179512" y="4618104"/>
            <a:ext cx="8352928" cy="288032"/>
          </a:xfrm>
          <a:prstGeom prst="rightArrow">
            <a:avLst/>
          </a:prstGeom>
          <a:noFill/>
          <a:ln>
            <a:solidFill>
              <a:srgbClr val="484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uppo 44"/>
          <p:cNvGrpSpPr/>
          <p:nvPr/>
        </p:nvGrpSpPr>
        <p:grpSpPr>
          <a:xfrm>
            <a:off x="456292" y="2613506"/>
            <a:ext cx="6777176" cy="1797200"/>
            <a:chOff x="456292" y="2864562"/>
            <a:chExt cx="6777176" cy="1797200"/>
          </a:xfrm>
        </p:grpSpPr>
        <p:sp>
          <p:nvSpPr>
            <p:cNvPr id="9" name="CasellaDiTesto 12"/>
            <p:cNvSpPr txBox="1"/>
            <p:nvPr/>
          </p:nvSpPr>
          <p:spPr>
            <a:xfrm>
              <a:off x="456292" y="2864562"/>
              <a:ext cx="677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Consiglio della Scuola – approva e sostiene il progetto (21 luglio 2016) 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Connettore 2 28"/>
            <p:cNvCxnSpPr/>
            <p:nvPr/>
          </p:nvCxnSpPr>
          <p:spPr>
            <a:xfrm>
              <a:off x="516674" y="3149594"/>
              <a:ext cx="0" cy="151216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45"/>
          <p:cNvGrpSpPr/>
          <p:nvPr/>
        </p:nvGrpSpPr>
        <p:grpSpPr>
          <a:xfrm>
            <a:off x="666515" y="2961920"/>
            <a:ext cx="8642238" cy="1440160"/>
            <a:chOff x="666515" y="3212976"/>
            <a:chExt cx="8642238" cy="1440160"/>
          </a:xfrm>
        </p:grpSpPr>
        <p:sp>
          <p:nvSpPr>
            <p:cNvPr id="12" name="CasellaDiTesto 23"/>
            <p:cNvSpPr txBox="1"/>
            <p:nvPr/>
          </p:nvSpPr>
          <p:spPr>
            <a:xfrm>
              <a:off x="666515" y="3212976"/>
              <a:ext cx="8642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Commissione Paritetica docenti-studenti della Scuola – esprime parere (sett./ott. 2016)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3" name="Connettore 2 30"/>
            <p:cNvCxnSpPr/>
            <p:nvPr/>
          </p:nvCxnSpPr>
          <p:spPr>
            <a:xfrm>
              <a:off x="692568" y="3573016"/>
              <a:ext cx="0" cy="108012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o 46"/>
          <p:cNvGrpSpPr/>
          <p:nvPr/>
        </p:nvGrpSpPr>
        <p:grpSpPr>
          <a:xfrm>
            <a:off x="1060860" y="3393968"/>
            <a:ext cx="7890495" cy="1008112"/>
            <a:chOff x="1331640" y="3645024"/>
            <a:chExt cx="7890495" cy="1008112"/>
          </a:xfrm>
        </p:grpSpPr>
        <p:sp>
          <p:nvSpPr>
            <p:cNvPr id="15" name="CasellaDiTesto 13"/>
            <p:cNvSpPr txBox="1"/>
            <p:nvPr/>
          </p:nvSpPr>
          <p:spPr>
            <a:xfrm>
              <a:off x="1403648" y="3645024"/>
              <a:ext cx="7818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Presidio di Ateneo per la Qualità della Didattica – valuta la strategicità (19 ottobre)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6" name="Connettore 2 32"/>
            <p:cNvCxnSpPr/>
            <p:nvPr/>
          </p:nvCxnSpPr>
          <p:spPr>
            <a:xfrm>
              <a:off x="1331640" y="3861048"/>
              <a:ext cx="0" cy="7920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47"/>
          <p:cNvGrpSpPr/>
          <p:nvPr/>
        </p:nvGrpSpPr>
        <p:grpSpPr>
          <a:xfrm>
            <a:off x="1691680" y="3754008"/>
            <a:ext cx="6679394" cy="607422"/>
            <a:chOff x="2771800" y="3995772"/>
            <a:chExt cx="6679394" cy="607422"/>
          </a:xfrm>
        </p:grpSpPr>
        <p:sp>
          <p:nvSpPr>
            <p:cNvPr id="18" name="CasellaDiTesto 14"/>
            <p:cNvSpPr txBox="1"/>
            <p:nvPr/>
          </p:nvSpPr>
          <p:spPr>
            <a:xfrm>
              <a:off x="2843808" y="3995772"/>
              <a:ext cx="660738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Senato Accademico – Consiglio di Amministrazione (entro dic. 2016) 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Connettore 2 37"/>
            <p:cNvCxnSpPr/>
            <p:nvPr/>
          </p:nvCxnSpPr>
          <p:spPr>
            <a:xfrm>
              <a:off x="2771800" y="4211796"/>
              <a:ext cx="0" cy="39139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o 29"/>
          <p:cNvGrpSpPr/>
          <p:nvPr/>
        </p:nvGrpSpPr>
        <p:grpSpPr>
          <a:xfrm>
            <a:off x="179512" y="4978144"/>
            <a:ext cx="3741930" cy="1284530"/>
            <a:chOff x="179512" y="5229200"/>
            <a:chExt cx="3741930" cy="1284530"/>
          </a:xfrm>
        </p:grpSpPr>
        <p:sp>
          <p:nvSpPr>
            <p:cNvPr id="21" name="CasellaDiTesto 24"/>
            <p:cNvSpPr txBox="1"/>
            <p:nvPr/>
          </p:nvSpPr>
          <p:spPr>
            <a:xfrm>
              <a:off x="179512" y="5651956"/>
              <a:ext cx="374193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        Parti Sociali</a:t>
              </a:r>
            </a:p>
            <a:p>
              <a:pPr defTabSz="914400"/>
              <a:r>
                <a:rPr lang="it-IT" sz="1400" dirty="0" smtClean="0">
                  <a:solidFill>
                    <a:prstClr val="black"/>
                  </a:solidFill>
                  <a:latin typeface="Calibri"/>
                </a:rPr>
                <a:t>forniscono pareri e suggerimenti</a:t>
              </a:r>
            </a:p>
            <a:p>
              <a:pPr defTabSz="914400"/>
              <a:r>
                <a:rPr lang="it-IT" sz="1400" dirty="0" smtClean="0">
                  <a:solidFill>
                    <a:prstClr val="black"/>
                  </a:solidFill>
                  <a:latin typeface="Calibri"/>
                </a:rPr>
                <a:t>in rapporto alle esigenze del mondo del lavoro</a:t>
              </a:r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2" name="Connettore 2 40"/>
            <p:cNvCxnSpPr/>
            <p:nvPr/>
          </p:nvCxnSpPr>
          <p:spPr>
            <a:xfrm flipV="1">
              <a:off x="683568" y="5229200"/>
              <a:ext cx="0" cy="43891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ttangolo 41"/>
          <p:cNvSpPr/>
          <p:nvPr/>
        </p:nvSpPr>
        <p:spPr>
          <a:xfrm>
            <a:off x="179512" y="4690112"/>
            <a:ext cx="504056" cy="1440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uppo 43"/>
          <p:cNvGrpSpPr/>
          <p:nvPr/>
        </p:nvGrpSpPr>
        <p:grpSpPr>
          <a:xfrm>
            <a:off x="269146" y="2313848"/>
            <a:ext cx="8360430" cy="2088232"/>
            <a:chOff x="269146" y="2564904"/>
            <a:chExt cx="8360430" cy="2088232"/>
          </a:xfrm>
        </p:grpSpPr>
        <p:sp>
          <p:nvSpPr>
            <p:cNvPr id="25" name="CasellaDiTesto 22"/>
            <p:cNvSpPr txBox="1"/>
            <p:nvPr/>
          </p:nvSpPr>
          <p:spPr>
            <a:xfrm>
              <a:off x="269146" y="2564904"/>
              <a:ext cx="8360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Consiglio del Dipartimento di riferimento – garantisce le risorse necessarie (estate 2016)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Connettore 2 25"/>
            <p:cNvCxnSpPr/>
            <p:nvPr/>
          </p:nvCxnSpPr>
          <p:spPr>
            <a:xfrm>
              <a:off x="361032" y="2924944"/>
              <a:ext cx="0" cy="172819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39"/>
          <p:cNvGrpSpPr/>
          <p:nvPr/>
        </p:nvGrpSpPr>
        <p:grpSpPr>
          <a:xfrm>
            <a:off x="179512" y="1953808"/>
            <a:ext cx="7990521" cy="2448272"/>
            <a:chOff x="179512" y="2204864"/>
            <a:chExt cx="7990521" cy="2448272"/>
          </a:xfrm>
        </p:grpSpPr>
        <p:cxnSp>
          <p:nvCxnSpPr>
            <p:cNvPr id="28" name="Connettore 2 26"/>
            <p:cNvCxnSpPr>
              <a:stCxn id="29" idx="1"/>
            </p:cNvCxnSpPr>
            <p:nvPr/>
          </p:nvCxnSpPr>
          <p:spPr>
            <a:xfrm>
              <a:off x="179512" y="2389530"/>
              <a:ext cx="0" cy="226360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7"/>
            <p:cNvSpPr txBox="1"/>
            <p:nvPr/>
          </p:nvSpPr>
          <p:spPr>
            <a:xfrm>
              <a:off x="179512" y="2204864"/>
              <a:ext cx="7990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Comitato Ordinatore del nuovo Corso – progetta e propone (primavera/estate 2016)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uppo 31"/>
          <p:cNvGrpSpPr/>
          <p:nvPr/>
        </p:nvGrpSpPr>
        <p:grpSpPr>
          <a:xfrm>
            <a:off x="3851920" y="4978144"/>
            <a:ext cx="1878143" cy="1368152"/>
            <a:chOff x="3851920" y="5229200"/>
            <a:chExt cx="1878143" cy="1368152"/>
          </a:xfrm>
        </p:grpSpPr>
        <p:sp>
          <p:nvSpPr>
            <p:cNvPr id="31" name="CasellaDiTesto 15"/>
            <p:cNvSpPr txBox="1"/>
            <p:nvPr/>
          </p:nvSpPr>
          <p:spPr>
            <a:xfrm>
              <a:off x="3851920" y="5581689"/>
              <a:ext cx="187814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CO.RE.CO.</a:t>
              </a:r>
            </a:p>
            <a:p>
              <a:pPr defTabSz="914400"/>
              <a:r>
                <a:rPr lang="it-IT" sz="1400" dirty="0" smtClean="0">
                  <a:solidFill>
                    <a:prstClr val="black"/>
                  </a:solidFill>
                  <a:latin typeface="Calibri"/>
                </a:rPr>
                <a:t>valuta il progetto </a:t>
              </a:r>
            </a:p>
            <a:p>
              <a:pPr defTabSz="914400"/>
              <a:r>
                <a:rPr lang="it-IT" sz="1400" dirty="0" smtClean="0">
                  <a:solidFill>
                    <a:prstClr val="black"/>
                  </a:solidFill>
                  <a:latin typeface="Calibri"/>
                </a:rPr>
                <a:t>nell’ambito dell’offerta </a:t>
              </a:r>
            </a:p>
            <a:p>
              <a:pPr defTabSz="914400"/>
              <a:r>
                <a:rPr lang="it-IT" sz="1400" dirty="0" smtClean="0">
                  <a:solidFill>
                    <a:prstClr val="black"/>
                  </a:solidFill>
                  <a:latin typeface="Calibri"/>
                </a:rPr>
                <a:t>formativa regionale</a:t>
              </a:r>
              <a:endParaRPr lang="it-IT" sz="14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2" name="Connettore 2 36"/>
            <p:cNvCxnSpPr/>
            <p:nvPr/>
          </p:nvCxnSpPr>
          <p:spPr>
            <a:xfrm flipV="1">
              <a:off x="3923928" y="5229200"/>
              <a:ext cx="0" cy="43891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o 33"/>
          <p:cNvGrpSpPr/>
          <p:nvPr/>
        </p:nvGrpSpPr>
        <p:grpSpPr>
          <a:xfrm>
            <a:off x="5868144" y="5050152"/>
            <a:ext cx="3096344" cy="1279793"/>
            <a:chOff x="5868144" y="5301208"/>
            <a:chExt cx="3096344" cy="1279793"/>
          </a:xfrm>
        </p:grpSpPr>
        <p:sp>
          <p:nvSpPr>
            <p:cNvPr id="34" name="CasellaDiTesto 17"/>
            <p:cNvSpPr txBox="1"/>
            <p:nvPr/>
          </p:nvSpPr>
          <p:spPr>
            <a:xfrm>
              <a:off x="6084168" y="5301208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CUN 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CasellaDiTesto 18"/>
            <p:cNvSpPr txBox="1"/>
            <p:nvPr/>
          </p:nvSpPr>
          <p:spPr>
            <a:xfrm>
              <a:off x="6804248" y="5301208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ANVUR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CasellaDiTesto 19"/>
            <p:cNvSpPr txBox="1"/>
            <p:nvPr/>
          </p:nvSpPr>
          <p:spPr>
            <a:xfrm>
              <a:off x="8028384" y="5301208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MIUR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ttangolo 38"/>
            <p:cNvSpPr/>
            <p:nvPr/>
          </p:nvSpPr>
          <p:spPr>
            <a:xfrm>
              <a:off x="5940152" y="5301208"/>
              <a:ext cx="2808312" cy="3600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CasellaDiTesto 42"/>
            <p:cNvSpPr txBox="1"/>
            <p:nvPr/>
          </p:nvSpPr>
          <p:spPr>
            <a:xfrm>
              <a:off x="5868144" y="5688449"/>
              <a:ext cx="309634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it-IT" sz="1300" dirty="0" smtClean="0">
                  <a:solidFill>
                    <a:prstClr val="black"/>
                  </a:solidFill>
                  <a:latin typeface="Calibri"/>
                </a:rPr>
                <a:t>Valutano la proposta in riferimento a coerenza con gli obiettivi formativi e a standard di qualità della didattica nazionali e internazionali, approvando l’istituzione</a:t>
              </a:r>
              <a:endParaRPr lang="it-IT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CasellaDiTesto 34"/>
          <p:cNvSpPr txBox="1"/>
          <p:nvPr/>
        </p:nvSpPr>
        <p:spPr>
          <a:xfrm>
            <a:off x="7380312" y="419168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dirty="0" err="1" smtClean="0">
                <a:solidFill>
                  <a:prstClr val="black"/>
                </a:solidFill>
                <a:latin typeface="Calibri"/>
              </a:rPr>
              <a:t>a.a.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2017-2018 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57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direttive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EU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Immagine 6"/>
          <p:cNvPicPr/>
          <p:nvPr/>
        </p:nvPicPr>
        <p:blipFill>
          <a:blip r:embed="rId2"/>
          <a:stretch/>
        </p:blipFill>
        <p:spPr>
          <a:xfrm>
            <a:off x="4092480" y="3932640"/>
            <a:ext cx="1857960" cy="1006200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9640" y="1339534"/>
            <a:ext cx="878472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spc="-1" dirty="0" smtClean="0">
                <a:solidFill>
                  <a:srgbClr val="9B0014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Iniziative dell’Unione Europea:</a:t>
            </a:r>
          </a:p>
          <a:p>
            <a:r>
              <a:rPr lang="it-IT" sz="24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Nel </a:t>
            </a:r>
            <a:r>
              <a:rPr lang="it-IT" sz="24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Luglio </a:t>
            </a:r>
            <a:r>
              <a:rPr lang="it-IT" sz="24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2014, La Commissione ha delineato una nuova strategia sui Big Data, per supportare e </a:t>
            </a:r>
            <a:r>
              <a:rPr lang="it-IT" sz="2400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incentivare </a:t>
            </a:r>
            <a:r>
              <a:rPr lang="it-IT" sz="24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la transizione verso una data-</a:t>
            </a:r>
            <a:r>
              <a:rPr lang="it-IT" sz="2400" spc="-1" dirty="0" err="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driven</a:t>
            </a:r>
            <a:r>
              <a:rPr lang="it-IT" sz="24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Bodoni MT"/>
              </a:rPr>
              <a:t> economy in Europa 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7" name="Picture 6" descr="Screen Shot 2016-09-23 at 18.15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247749"/>
            <a:ext cx="5130800" cy="800100"/>
          </a:xfrm>
          <a:prstGeom prst="rect">
            <a:avLst/>
          </a:prstGeom>
        </p:spPr>
      </p:pic>
      <p:pic>
        <p:nvPicPr>
          <p:cNvPr id="8" name="Picture 7" descr="Screen Shot 2016-09-23 at 18.15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32" y="4217710"/>
            <a:ext cx="5118100" cy="825500"/>
          </a:xfrm>
          <a:prstGeom prst="rect">
            <a:avLst/>
          </a:prstGeom>
        </p:spPr>
      </p:pic>
      <p:pic>
        <p:nvPicPr>
          <p:cNvPr id="9" name="Picture 8" descr="Screen Shot 2016-09-23 at 18.16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36" y="5238391"/>
            <a:ext cx="50546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direttive</a:t>
            </a:r>
            <a:r>
              <a:rPr lang="en-US" dirty="0" smtClean="0"/>
              <a:t> del MIUR (</a:t>
            </a:r>
            <a:r>
              <a:rPr lang="en-US" dirty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5280" y="-1019"/>
            <a:ext cx="4151091" cy="741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82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direttive</a:t>
            </a:r>
            <a:r>
              <a:rPr lang="en-US" dirty="0" smtClean="0"/>
              <a:t> del MIUR (II)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3374" y="-235523"/>
            <a:ext cx="4056903" cy="79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5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direttive</a:t>
            </a:r>
            <a:r>
              <a:rPr lang="en-US" dirty="0" smtClean="0"/>
              <a:t> del MIUR (III)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3460" y="-209541"/>
            <a:ext cx="4337813" cy="78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45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6147</TotalTime>
  <Words>1009</Words>
  <Application>Microsoft Macintosh PowerPoint</Application>
  <PresentationFormat>On-screen Show (4:3)</PresentationFormat>
  <Paragraphs>302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Document</vt:lpstr>
      <vt:lpstr>PowerPoint Presentation</vt:lpstr>
      <vt:lpstr>La situazione in ateneo</vt:lpstr>
      <vt:lpstr>Data Science Lab</vt:lpstr>
      <vt:lpstr>Altri casi di Data Science Center</vt:lpstr>
      <vt:lpstr>Il percorso verso l’approvazione</vt:lpstr>
      <vt:lpstr>Le direttive della EU</vt:lpstr>
      <vt:lpstr>Le direttive del MIUR (I)</vt:lpstr>
      <vt:lpstr>Le direttive del MIUR (II)</vt:lpstr>
      <vt:lpstr>Le direttive del MIUR (III)</vt:lpstr>
      <vt:lpstr>Corsi in altri atenei</vt:lpstr>
      <vt:lpstr>Motivazioni</vt:lpstr>
      <vt:lpstr>Data Science e Fisica</vt:lpstr>
      <vt:lpstr>Data Science e Fisica</vt:lpstr>
      <vt:lpstr>Generalità </vt:lpstr>
      <vt:lpstr>Organizzazione</vt:lpstr>
      <vt:lpstr>Insegnamenti</vt:lpstr>
      <vt:lpstr>Insegnamenti</vt:lpstr>
      <vt:lpstr>Insegnamenti</vt:lpstr>
      <vt:lpstr>I ~50 nuovi CFU (esempio)</vt:lpstr>
      <vt:lpstr>Sondaggio tra gli studenti</vt:lpstr>
      <vt:lpstr>Sondaggio tra gli studenti</vt:lpstr>
    </vt:vector>
  </TitlesOfParts>
  <Company>INFN Padov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dal Manifesto</dc:title>
  <dc:creator>Marco Zanetti</dc:creator>
  <cp:lastModifiedBy>Marco Zanetti</cp:lastModifiedBy>
  <cp:revision>26</cp:revision>
  <dcterms:created xsi:type="dcterms:W3CDTF">2016-05-23T13:25:29Z</dcterms:created>
  <dcterms:modified xsi:type="dcterms:W3CDTF">2016-10-04T12:46:32Z</dcterms:modified>
</cp:coreProperties>
</file>