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4" r:id="rId3"/>
    <p:sldId id="488" r:id="rId4"/>
    <p:sldId id="480" r:id="rId5"/>
    <p:sldId id="481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504" r:id="rId15"/>
    <p:sldId id="497" r:id="rId16"/>
    <p:sldId id="505" r:id="rId17"/>
    <p:sldId id="498" r:id="rId18"/>
    <p:sldId id="500" r:id="rId19"/>
    <p:sldId id="501" r:id="rId20"/>
    <p:sldId id="502" r:id="rId21"/>
    <p:sldId id="507" r:id="rId22"/>
    <p:sldId id="508" r:id="rId23"/>
    <p:sldId id="503" r:id="rId24"/>
    <p:sldId id="420" r:id="rId25"/>
    <p:sldId id="506" r:id="rId26"/>
    <p:sldId id="487" r:id="rId27"/>
    <p:sldId id="27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CE27C2"/>
    <a:srgbClr val="565656"/>
    <a:srgbClr val="3A3A3A"/>
    <a:srgbClr val="2C2E5E"/>
    <a:srgbClr val="FBFDCE"/>
    <a:srgbClr val="94ADF4"/>
    <a:srgbClr val="BA056B"/>
    <a:srgbClr val="5255B2"/>
    <a:srgbClr val="001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99" autoAdjust="0"/>
  </p:normalViewPr>
  <p:slideViewPr>
    <p:cSldViewPr snapToGrid="0" snapToObjects="1">
      <p:cViewPr varScale="1">
        <p:scale>
          <a:sx n="62" d="100"/>
          <a:sy n="62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A48DA7-C953-414D-97A3-EF6B2E5E673D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33B960-102F-324D-83CE-D4D676A2A4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6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CFBC85-32BB-A74C-88BB-16EE031181FF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9509B-3FC4-8B4D-B011-D4BDFD2FA9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3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F8A6CE-E341-334B-84CF-C1210F9D250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F8A6CE-E341-334B-84CF-C1210F9D250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509B-3FC4-8B4D-B011-D4BDFD2FA9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TPS Treatment</a:t>
            </a:r>
            <a:r>
              <a:rPr lang="en-US" baseline="0" dirty="0" smtClean="0"/>
              <a:t> Planning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509B-3FC4-8B4D-B011-D4BDFD2FA9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9509B-3FC4-8B4D-B011-D4BDFD2FA9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12FA62-2637-0447-956E-517FEFAFCE1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78625-F58D-8D4D-9B7C-BC4608D19E30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B1813-B97D-7045-B6EF-D92093435D7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CE983-A427-2B47-B3B0-76FE8C04812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1CF-D96D-1049-B911-79CF5F25CCE0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E2626-7587-7144-B34F-B066F5EABE1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23271-DE58-F54D-B21B-A40711F79CF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03455-38DB-2547-84D0-D70673E67A6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83463-65C4-E34C-BFFF-5B682C63771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AE06F-0E29-9849-B4AB-CDC92D7A04F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Rosario Turrisi       Padova - Consiglio di Sezione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9D14C690-736C-D64B-AE07-325F1EAD3E5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19" y="812800"/>
            <a:ext cx="5855547" cy="20015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CSN3: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Relazione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sulla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riunione</a:t>
            </a:r>
            <a:r>
              <a:rPr lang="en-US" dirty="0" smtClean="0">
                <a:ea typeface="+mj-ea"/>
                <a:cs typeface="+mj-cs"/>
              </a:rPr>
              <a:t> di </a:t>
            </a:r>
            <a:r>
              <a:rPr lang="en-US" dirty="0" err="1" smtClean="0">
                <a:ea typeface="+mj-ea"/>
                <a:cs typeface="+mj-cs"/>
              </a:rPr>
              <a:t>bilancio</a:t>
            </a:r>
            <a:r>
              <a:rPr lang="en-US" dirty="0" smtClean="0">
                <a:ea typeface="+mj-ea"/>
                <a:cs typeface="+mj-cs"/>
              </a:rPr>
              <a:t> 2016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3264535"/>
            <a:ext cx="3886200" cy="18256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Rosario Turrisi</a:t>
            </a:r>
          </a:p>
        </p:txBody>
      </p:sp>
      <p:pic>
        <p:nvPicPr>
          <p:cNvPr id="15365" name="Picture 15" descr="logoinfnp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4105184"/>
            <a:ext cx="1816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OOT_Legnaro_200616_CSN3_Page_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OOT_Legnaro_200616_CSN3_Page_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OOT_Legnaro_200616_CSN3_Page_0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2" y="269875"/>
            <a:ext cx="8782579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017818" y="6473274"/>
            <a:ext cx="3451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Portability is a must (~2 m)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OOT_Legnaro_200616_CSN3_Page_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017818" y="6473274"/>
            <a:ext cx="3451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Portability is a must (~2 m)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OOT_Legnaro_200616_CSN3_Page_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2" y="269875"/>
            <a:ext cx="8782579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1806859" y="4672077"/>
            <a:ext cx="3784660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Assegnazione</a:t>
            </a:r>
            <a:r>
              <a:rPr lang="en-US" sz="2400" dirty="0" smtClean="0"/>
              <a:t> 2017: k€ 148.5</a:t>
            </a:r>
          </a:p>
          <a:p>
            <a:r>
              <a:rPr lang="en-US" sz="2400" dirty="0" smtClean="0"/>
              <a:t>(+ call </a:t>
            </a:r>
            <a:r>
              <a:rPr lang="en-US" sz="2400" dirty="0" err="1" smtClean="0"/>
              <a:t>MoveIt</a:t>
            </a:r>
            <a:r>
              <a:rPr lang="en-US" sz="2400" dirty="0" smtClean="0"/>
              <a:t> CSN5)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2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n3_th229_Page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6-12-06 at 12.01.5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6-12-06 at 12.08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r="264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100093" y="3431958"/>
            <a:ext cx="2988000" cy="118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Esperimenti</a:t>
            </a:r>
            <a:r>
              <a:rPr lang="en-US" dirty="0" smtClean="0">
                <a:ea typeface="+mj-ea"/>
                <a:cs typeface="+mj-cs"/>
              </a:rPr>
              <a:t> in CSN3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pic>
        <p:nvPicPr>
          <p:cNvPr id="17" name="Picture 16" descr="Screen Shot 2013-10-28 at 11.42.5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74" y="4616449"/>
            <a:ext cx="4177908" cy="21578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093" y="1256967"/>
            <a:ext cx="51327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Qualche</a:t>
            </a:r>
            <a:r>
              <a:rPr lang="en-US" dirty="0"/>
              <a:t> </a:t>
            </a:r>
            <a:r>
              <a:rPr lang="en-US" dirty="0" err="1" smtClean="0"/>
              <a:t>statistica</a:t>
            </a:r>
            <a:r>
              <a:rPr lang="en-US" dirty="0" smtClean="0"/>
              <a:t> del 2015 (2014/13):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479 (462/460) FTE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426 (456/323) </a:t>
            </a:r>
            <a:r>
              <a:rPr lang="en-US" dirty="0" err="1" smtClean="0"/>
              <a:t>pubblicazioni</a:t>
            </a:r>
            <a:r>
              <a:rPr lang="en-US" dirty="0" smtClean="0"/>
              <a:t> ISI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488 (512/560) talk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16 (26/29) </a:t>
            </a:r>
            <a:r>
              <a:rPr lang="en-US" dirty="0" err="1" smtClean="0"/>
              <a:t>tesi</a:t>
            </a:r>
            <a:r>
              <a:rPr lang="en-US" dirty="0" smtClean="0"/>
              <a:t> </a:t>
            </a:r>
            <a:r>
              <a:rPr lang="en-US" dirty="0" err="1" smtClean="0"/>
              <a:t>dottorato</a:t>
            </a: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29 (32/22) </a:t>
            </a:r>
            <a:r>
              <a:rPr lang="en-US" dirty="0" err="1" smtClean="0"/>
              <a:t>laurea</a:t>
            </a:r>
            <a:r>
              <a:rPr lang="en-US" dirty="0" smtClean="0"/>
              <a:t> (S/V)</a:t>
            </a:r>
          </a:p>
          <a:p>
            <a:endParaRPr lang="en-US" dirty="0" smtClean="0"/>
          </a:p>
          <a:p>
            <a:r>
              <a:rPr lang="en-US" dirty="0" err="1" smtClean="0"/>
              <a:t>Pubb</a:t>
            </a:r>
            <a:r>
              <a:rPr lang="en-US" dirty="0" smtClean="0"/>
              <a:t>/FTE		    0.79   (0.95)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Pubb</a:t>
            </a:r>
            <a:r>
              <a:rPr lang="en-US" dirty="0"/>
              <a:t>/k€		    </a:t>
            </a:r>
            <a:r>
              <a:rPr lang="en-US" dirty="0" smtClean="0"/>
              <a:t>0.049 (0.056)</a:t>
            </a:r>
          </a:p>
          <a:p>
            <a:r>
              <a:rPr lang="en-US" dirty="0"/>
              <a:t>k€/FTE		  16.24 </a:t>
            </a:r>
            <a:r>
              <a:rPr lang="en-US" dirty="0" smtClean="0"/>
              <a:t>  (</a:t>
            </a:r>
            <a:r>
              <a:rPr lang="en-US" dirty="0"/>
              <a:t>16.83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k€/</a:t>
            </a:r>
            <a:r>
              <a:rPr lang="en-US" dirty="0" err="1" smtClean="0">
                <a:solidFill>
                  <a:srgbClr val="FF0000"/>
                </a:solidFill>
              </a:rPr>
              <a:t>pubbl</a:t>
            </a:r>
            <a:r>
              <a:rPr lang="en-US" dirty="0" smtClean="0">
                <a:solidFill>
                  <a:srgbClr val="FF0000"/>
                </a:solidFill>
              </a:rPr>
              <a:t>. ISI  =  20.58   (17.71)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836742" y="1283679"/>
            <a:ext cx="3261221" cy="2148279"/>
            <a:chOff x="5486400" y="1637835"/>
            <a:chExt cx="3657600" cy="2611526"/>
          </a:xfrm>
        </p:grpSpPr>
        <p:pic>
          <p:nvPicPr>
            <p:cNvPr id="11" name="Picture 10" descr="phas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1637835"/>
              <a:ext cx="3657600" cy="26115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22471" y="2211294"/>
              <a:ext cx="276411" cy="156882"/>
            </a:xfrm>
            <a:prstGeom prst="rect">
              <a:avLst/>
            </a:prstGeom>
            <a:solidFill>
              <a:srgbClr val="001E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54568" y="2193283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~</a:t>
              </a:r>
              <a:r>
                <a:rPr lang="en-US" sz="700" dirty="0" smtClean="0"/>
                <a:t>135</a:t>
              </a:r>
            </a:p>
            <a:p>
              <a:r>
                <a:rPr lang="en-US" sz="700" dirty="0" smtClean="0"/>
                <a:t>~175 MeV</a:t>
              </a:r>
              <a:endParaRPr lang="en-US" sz="7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6644" y="4816442"/>
            <a:ext cx="3254292" cy="1965358"/>
            <a:chOff x="0" y="4672846"/>
            <a:chExt cx="3254292" cy="1965358"/>
          </a:xfrm>
        </p:grpSpPr>
        <p:pic>
          <p:nvPicPr>
            <p:cNvPr id="3" name="Picture 2" descr="Untitle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72846"/>
              <a:ext cx="3254292" cy="19653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51393" y="6384523"/>
              <a:ext cx="434888" cy="1366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06237"/>
              </p:ext>
            </p:extLst>
          </p:nvPr>
        </p:nvGraphicFramePr>
        <p:xfrm>
          <a:off x="3253416" y="3038210"/>
          <a:ext cx="2814636" cy="1517035"/>
        </p:xfrm>
        <a:graphic>
          <a:graphicData uri="http://schemas.openxmlformats.org/drawingml/2006/table">
            <a:tbl>
              <a:tblPr/>
              <a:tblGrid>
                <a:gridCol w="703659"/>
                <a:gridCol w="703659"/>
                <a:gridCol w="703659"/>
                <a:gridCol w="703659"/>
              </a:tblGrid>
              <a:tr h="485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CSN1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CSN2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7923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7923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7923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7923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9510" y="3421374"/>
            <a:ext cx="3094076" cy="122049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42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3 -0.26408 L 0.02761 -0.05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4" y="1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6-12-06 at 12.09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71710"/>
            <a:ext cx="8783637" cy="658445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91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6" y="269875"/>
            <a:ext cx="8777630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91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6-12-06 at 12.11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2953489" y="5847287"/>
            <a:ext cx="3659976" cy="70788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A2E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Preventivo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spesa</a:t>
            </a:r>
            <a:r>
              <a:rPr lang="en-US" sz="2000" b="1" dirty="0" smtClean="0">
                <a:solidFill>
                  <a:srgbClr val="FF0000"/>
                </a:solidFill>
              </a:rPr>
              <a:t>: 150 k€ / 5 y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Assegnazione</a:t>
            </a:r>
            <a:r>
              <a:rPr lang="en-US" sz="2000" b="1" dirty="0" smtClean="0">
                <a:solidFill>
                  <a:srgbClr val="FF0000"/>
                </a:solidFill>
              </a:rPr>
              <a:t> 2017:  32 k€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Bilancio</a:t>
            </a:r>
            <a:r>
              <a:rPr lang="en-US" dirty="0" smtClean="0"/>
              <a:t> 2017 – LE </a:t>
            </a:r>
            <a:r>
              <a:rPr lang="en-US" dirty="0" err="1" smtClean="0"/>
              <a:t>cifre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pic>
        <p:nvPicPr>
          <p:cNvPr id="5" name="Picture 4" descr="Screen Shot 2016-12-06 at 10.4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" y="1345331"/>
            <a:ext cx="7110774" cy="1477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53400">
            <a:off x="7233025" y="2424667"/>
            <a:ext cx="8762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- 37.6%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800" y="3064763"/>
            <a:ext cx="9026928" cy="3212579"/>
            <a:chOff x="-1800" y="3064763"/>
            <a:chExt cx="9026928" cy="3212579"/>
          </a:xfrm>
        </p:grpSpPr>
        <p:pic>
          <p:nvPicPr>
            <p:cNvPr id="6" name="Picture 5" descr="Screen Shot 2016-12-06 at 10.41.4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46519"/>
              <a:ext cx="8458200" cy="2930823"/>
            </a:xfrm>
            <a:prstGeom prst="rect">
              <a:avLst/>
            </a:prstGeom>
          </p:spPr>
        </p:pic>
        <p:pic>
          <p:nvPicPr>
            <p:cNvPr id="8" name="Picture 7" descr="Screen Shot 2016-12-06 at 11.20.2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0" y="3064763"/>
              <a:ext cx="8460000" cy="298518"/>
            </a:xfrm>
            <a:prstGeom prst="rect">
              <a:avLst/>
            </a:prstGeom>
          </p:spPr>
        </p:pic>
        <p:pic>
          <p:nvPicPr>
            <p:cNvPr id="15" name="Picture 14" descr="Untitl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3089737"/>
              <a:ext cx="566928" cy="317601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 rot="1653400">
            <a:off x="7943845" y="6269130"/>
            <a:ext cx="7102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- 48%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477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Bilancio</a:t>
            </a:r>
            <a:r>
              <a:rPr lang="en-US" dirty="0" smtClean="0"/>
              <a:t> 2017 – LE </a:t>
            </a:r>
            <a:r>
              <a:rPr lang="en-US" dirty="0" err="1" smtClean="0"/>
              <a:t>cifre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pic>
        <p:nvPicPr>
          <p:cNvPr id="5" name="Picture 4" descr="Screen Shot 2016-12-06 at 10.4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5" y="1345331"/>
            <a:ext cx="7110774" cy="1477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53400">
            <a:off x="7233025" y="2424667"/>
            <a:ext cx="8762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- 37.6%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12-06 at 16.2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3118711"/>
            <a:ext cx="5865091" cy="31316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800" y="3064763"/>
            <a:ext cx="9026928" cy="3212579"/>
            <a:chOff x="-1800" y="3064763"/>
            <a:chExt cx="9026928" cy="3212579"/>
          </a:xfrm>
        </p:grpSpPr>
        <p:pic>
          <p:nvPicPr>
            <p:cNvPr id="6" name="Picture 5" descr="Screen Shot 2016-12-06 at 10.41.4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46519"/>
              <a:ext cx="8458200" cy="2930823"/>
            </a:xfrm>
            <a:prstGeom prst="rect">
              <a:avLst/>
            </a:prstGeom>
          </p:spPr>
        </p:pic>
        <p:pic>
          <p:nvPicPr>
            <p:cNvPr id="8" name="Picture 7" descr="Screen Shot 2016-12-06 at 11.20.2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0" y="3064763"/>
              <a:ext cx="8460000" cy="298518"/>
            </a:xfrm>
            <a:prstGeom prst="rect">
              <a:avLst/>
            </a:prstGeom>
          </p:spPr>
        </p:pic>
        <p:pic>
          <p:nvPicPr>
            <p:cNvPr id="15" name="Picture 14" descr="Untitl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3089737"/>
              <a:ext cx="566928" cy="317601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 rot="1653400">
            <a:off x="7943845" y="6269130"/>
            <a:ext cx="71023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- 48%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224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Varie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437" y="3065052"/>
            <a:ext cx="8723425" cy="1976835"/>
          </a:xfrm>
          <a:noFill/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000" dirty="0" smtClean="0"/>
              <a:t>E. </a:t>
            </a:r>
            <a:r>
              <a:rPr lang="en-US" sz="2000" dirty="0" err="1" smtClean="0"/>
              <a:t>Nappi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SPES</a:t>
            </a:r>
          </a:p>
          <a:p>
            <a:pPr lvl="1"/>
            <a:r>
              <a:rPr lang="it-IT" sz="2000" dirty="0" smtClean="0"/>
              <a:t>MAC: Prete e </a:t>
            </a:r>
            <a:r>
              <a:rPr lang="it-IT" sz="2000" dirty="0" err="1" smtClean="0"/>
              <a:t>Bisoffi</a:t>
            </a:r>
            <a:r>
              <a:rPr lang="it-IT" sz="2000" dirty="0" smtClean="0"/>
              <a:t> presentano stato dell’acceleratore, si parla di ritardi da 1 a 2 anni (anno0: 2019)</a:t>
            </a:r>
          </a:p>
          <a:p>
            <a:pPr lvl="1"/>
            <a:r>
              <a:rPr lang="it-IT" sz="2000" dirty="0" smtClean="0"/>
              <a:t>Errore nella stima delle difficoltà del progetto. Chiesta una valutazione sulle necessità e criticità, a partire dal personale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26040" y="1225220"/>
            <a:ext cx="8617960" cy="20950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it-IT" dirty="0" smtClean="0"/>
          </a:p>
          <a:p>
            <a:r>
              <a:rPr lang="it-IT" dirty="0" smtClean="0"/>
              <a:t>TIFPA: presenti 2 FTE in attività di CSN3, assegnati fondi a condizione di regolare l’afferenza</a:t>
            </a:r>
          </a:p>
          <a:p>
            <a:r>
              <a:rPr lang="it-IT" dirty="0" smtClean="0"/>
              <a:t>Settimana successiva al bilancio: M. </a:t>
            </a:r>
            <a:r>
              <a:rPr lang="it-IT" dirty="0" err="1" smtClean="0"/>
              <a:t>Taiuti</a:t>
            </a:r>
            <a:r>
              <a:rPr lang="it-IT" dirty="0" smtClean="0"/>
              <a:t> eletto </a:t>
            </a:r>
            <a:r>
              <a:rPr lang="it-IT" dirty="0" err="1" smtClean="0"/>
              <a:t>spokeperson</a:t>
            </a:r>
            <a:r>
              <a:rPr lang="it-IT" dirty="0" smtClean="0"/>
              <a:t> di KM3NET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0737" y="5041887"/>
            <a:ext cx="8722800" cy="895146"/>
          </a:xfrm>
          <a:prstGeom prst="rect">
            <a:avLst/>
          </a:prstGeom>
          <a:blipFill rotWithShape="1">
            <a:blip r:embed="rId2">
              <a:alphaModFix amt="92000"/>
            </a:blip>
            <a:srcRect/>
            <a:tile tx="0" ty="0" sx="100000" sy="100000" flip="none" algn="tl"/>
          </a:blipFill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2000" dirty="0" smtClean="0"/>
              <a:t>EN e MT esprimono preoccupazione sulla visione del prossimo direttore dei LNL riguardo alla fisica, EN chiederà un intervento in GE</a:t>
            </a:r>
          </a:p>
        </p:txBody>
      </p:sp>
    </p:spTree>
    <p:extLst>
      <p:ext uri="{BB962C8B-B14F-4D97-AF65-F5344CB8AC3E}">
        <p14:creationId xmlns:p14="http://schemas.microsoft.com/office/powerpoint/2010/main" val="31662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	Grazie </a:t>
            </a:r>
            <a:r>
              <a:rPr lang="en-US" sz="2400" dirty="0" err="1"/>
              <a:t>dell’attenzione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FINE </a:t>
            </a:r>
            <a:endParaRPr lang="en-US" sz="6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6386"/>
          <p:cNvGrpSpPr/>
          <p:nvPr/>
        </p:nvGrpSpPr>
        <p:grpSpPr>
          <a:xfrm>
            <a:off x="3703132" y="2725880"/>
            <a:ext cx="4678868" cy="3693318"/>
            <a:chOff x="3703132" y="2717842"/>
            <a:chExt cx="4678868" cy="3693318"/>
          </a:xfrm>
        </p:grpSpPr>
        <p:sp>
          <p:nvSpPr>
            <p:cNvPr id="77" name="Rectangle 76"/>
            <p:cNvSpPr/>
            <p:nvPr/>
          </p:nvSpPr>
          <p:spPr>
            <a:xfrm>
              <a:off x="3703132" y="2717842"/>
              <a:ext cx="4678867" cy="369331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475F8C"/>
                  </a:solidFill>
                  <a:latin typeface="Comic Sans MS"/>
                  <a:cs typeface="Comic Sans MS"/>
                </a:rPr>
                <a:t>Linea 3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NUCLEX 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Struttura</a:t>
              </a:r>
              <a:r>
                <a:rPr lang="en-US" sz="1200" dirty="0" smtClean="0">
                  <a:solidFill>
                    <a:schemeClr val="bg1"/>
                  </a:solidFill>
                </a:rPr>
                <a:t> e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termodinamica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nucleare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dinamica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delle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reazioni</a:t>
              </a:r>
              <a:r>
                <a:rPr lang="en-US" sz="1200" dirty="0" smtClean="0">
                  <a:solidFill>
                    <a:schemeClr val="bg1"/>
                  </a:solidFill>
                </a:rPr>
                <a:t>,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                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fusione</a:t>
              </a:r>
              <a:r>
                <a:rPr lang="en-US" sz="1200" dirty="0" smtClean="0">
                  <a:solidFill>
                    <a:schemeClr val="bg1"/>
                  </a:solidFill>
                </a:rPr>
                <a:t>/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fissione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EXOTIC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LNS-STREAM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PRISMA-FIDES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GAMMA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FAMU   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Misura</a:t>
              </a:r>
              <a:r>
                <a:rPr lang="en-US" sz="1200" dirty="0" smtClean="0">
                  <a:solidFill>
                    <a:schemeClr val="bg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raggio</a:t>
              </a:r>
              <a:r>
                <a:rPr lang="en-US" sz="1200" dirty="0" smtClean="0">
                  <a:solidFill>
                    <a:schemeClr val="bg1"/>
                  </a:solidFill>
                </a:rPr>
                <a:t> di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Zemach</a:t>
              </a:r>
              <a:r>
                <a:rPr lang="en-US" sz="1200" dirty="0" smtClean="0">
                  <a:solidFill>
                    <a:schemeClr val="bg1"/>
                  </a:solidFill>
                </a:rPr>
                <a:t> del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protone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NUMEN-GR3 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Misura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delle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matrici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nucleari</a:t>
              </a:r>
              <a:r>
                <a:rPr lang="en-US" sz="1200" dirty="0" smtClean="0">
                  <a:solidFill>
                    <a:schemeClr val="bg1"/>
                  </a:solidFill>
                </a:rPr>
                <a:t> in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reazioni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                        di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doppio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scambio</a:t>
              </a:r>
              <a:r>
                <a:rPr lang="en-US" sz="1200" dirty="0" smtClean="0">
                  <a:solidFill>
                    <a:schemeClr val="bg1"/>
                  </a:solidFill>
                </a:rPr>
                <a:t> di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carica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6153" y="3696383"/>
              <a:ext cx="3166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Struttura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nucleare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fusione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sotto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barriera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stati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debolmente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legati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risonanze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quasi-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elastico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89692" y="4427487"/>
              <a:ext cx="3892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Struttura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nucleare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in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condizioni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estreme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dipendenza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dell’interazione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da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isospin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,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temperatura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momento</a:t>
              </a: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+mn-lt"/>
                </a:rPr>
                <a:t>angolare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Esperimenti</a:t>
            </a:r>
            <a:r>
              <a:rPr lang="en-US" dirty="0" smtClean="0">
                <a:ea typeface="+mj-ea"/>
                <a:cs typeface="+mj-cs"/>
              </a:rPr>
              <a:t> in CSN3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5" name="Date Placeholder 163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3607" y="955675"/>
            <a:ext cx="8877273" cy="1635332"/>
            <a:chOff x="183607" y="955675"/>
            <a:chExt cx="8877273" cy="1635332"/>
          </a:xfrm>
        </p:grpSpPr>
        <p:sp>
          <p:nvSpPr>
            <p:cNvPr id="4" name="Rounded Rectangle 3"/>
            <p:cNvSpPr/>
            <p:nvPr/>
          </p:nvSpPr>
          <p:spPr>
            <a:xfrm>
              <a:off x="183607" y="1630514"/>
              <a:ext cx="1897270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Quarks and hadron dynamics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51719" y="1351295"/>
              <a:ext cx="2807654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Phase transitions of nuclear and </a:t>
              </a:r>
              <a:r>
                <a:rPr lang="en-US" dirty="0" err="1"/>
                <a:t>hadronic</a:t>
              </a:r>
              <a:r>
                <a:rPr lang="en-US" dirty="0"/>
                <a:t> matter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10736" y="1897636"/>
              <a:ext cx="2345625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Nuclear structure and reaction dynamics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87385" y="1236291"/>
              <a:ext cx="2873495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Nuclear astrophysics and interdisciplinary researches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67063" y="1092200"/>
              <a:ext cx="301625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750" y="955675"/>
              <a:ext cx="300038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7825" y="1581150"/>
              <a:ext cx="300038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4425" y="1365250"/>
              <a:ext cx="300038" cy="368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149" y="2365403"/>
            <a:ext cx="3752955" cy="3116488"/>
            <a:chOff x="57149" y="2365403"/>
            <a:chExt cx="3752955" cy="3116488"/>
          </a:xfrm>
        </p:grpSpPr>
        <p:grpSp>
          <p:nvGrpSpPr>
            <p:cNvPr id="22" name="Group 21"/>
            <p:cNvGrpSpPr/>
            <p:nvPr/>
          </p:nvGrpSpPr>
          <p:grpSpPr>
            <a:xfrm>
              <a:off x="57149" y="2365403"/>
              <a:ext cx="3752955" cy="3116488"/>
              <a:chOff x="57149" y="2253643"/>
              <a:chExt cx="3752955" cy="3116488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57150" y="2490790"/>
                <a:ext cx="3752954" cy="2879341"/>
                <a:chOff x="3693777" y="1523999"/>
                <a:chExt cx="4764423" cy="359538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693777" y="4822263"/>
                  <a:ext cx="4764423" cy="2971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406" name="Group 17"/>
                <p:cNvGrpSpPr>
                  <a:grpSpLocks/>
                </p:cNvGrpSpPr>
                <p:nvPr/>
              </p:nvGrpSpPr>
              <p:grpSpPr bwMode="auto">
                <a:xfrm>
                  <a:off x="3693777" y="1523999"/>
                  <a:ext cx="4764423" cy="3587570"/>
                  <a:chOff x="3263900" y="1634914"/>
                  <a:chExt cx="4764423" cy="3587570"/>
                </a:xfrm>
              </p:grpSpPr>
              <p:grpSp>
                <p:nvGrpSpPr>
                  <p:cNvPr id="1640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263900" y="1634914"/>
                    <a:ext cx="4764423" cy="3308963"/>
                    <a:chOff x="0" y="581257"/>
                    <a:chExt cx="6460235" cy="4486731"/>
                  </a:xfrm>
                </p:grpSpPr>
                <p:grpSp>
                  <p:nvGrpSpPr>
                    <p:cNvPr id="16410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581257"/>
                      <a:ext cx="6460235" cy="3624886"/>
                      <a:chOff x="0" y="3279112"/>
                      <a:chExt cx="6460235" cy="3624886"/>
                    </a:xfrm>
                  </p:grpSpPr>
                  <p:pic>
                    <p:nvPicPr>
                      <p:cNvPr id="16412" name="Picture 23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9112"/>
                        <a:ext cx="6460235" cy="57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6413" name="Picture 24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6347"/>
                        <a:ext cx="6460235" cy="87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6414" name="Picture 2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1700"/>
                        <a:ext cx="6460235" cy="87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6415" name="Picture 26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73547"/>
                        <a:ext cx="6460235" cy="87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6416" name="Picture 2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0" y="6429407"/>
                        <a:ext cx="6460235" cy="47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16411" name="Picture 22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4193442"/>
                      <a:ext cx="6460235" cy="8745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20" name="Rectangle 19"/>
                  <p:cNvSpPr/>
                  <p:nvPr/>
                </p:nvSpPr>
                <p:spPr>
                  <a:xfrm>
                    <a:off x="7691333" y="3943110"/>
                    <a:ext cx="330338" cy="127937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981764" y="3000763"/>
                    <a:ext cx="46559" cy="65188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41" name="Rectangle 40"/>
              <p:cNvSpPr/>
              <p:nvPr/>
            </p:nvSpPr>
            <p:spPr>
              <a:xfrm>
                <a:off x="57149" y="2253643"/>
                <a:ext cx="3752955" cy="3524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475F8C"/>
                    </a:solidFill>
                    <a:latin typeface="Comic Sans MS"/>
                    <a:cs typeface="Comic Sans MS"/>
                  </a:rPr>
                  <a:t>Linea </a:t>
                </a:r>
                <a:r>
                  <a:rPr lang="en-US" sz="1400" dirty="0" smtClean="0">
                    <a:solidFill>
                      <a:srgbClr val="475F8C"/>
                    </a:solidFill>
                    <a:latin typeface="Comic Sans MS"/>
                    <a:cs typeface="Comic Sans MS"/>
                  </a:rPr>
                  <a:t>1</a:t>
                </a:r>
                <a:endParaRPr lang="en-US" sz="1600" dirty="0">
                  <a:solidFill>
                    <a:srgbClr val="475F8C"/>
                  </a:solidFill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54708" y="4727044"/>
              <a:ext cx="3069260" cy="190463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1271897" y="2636879"/>
            <a:ext cx="4485966" cy="104644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75F8C"/>
                </a:solidFill>
                <a:latin typeface="Comic Sans MS"/>
                <a:cs typeface="Comic Sans MS"/>
              </a:rPr>
              <a:t>Linea 2</a:t>
            </a:r>
            <a:endParaRPr lang="en-US" sz="1600" dirty="0">
              <a:solidFill>
                <a:srgbClr val="475F8C"/>
              </a:solidFill>
              <a:latin typeface="Comic Sans MS"/>
              <a:cs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ALICE     </a:t>
            </a:r>
            <a:r>
              <a:rPr lang="en-US" sz="1200" dirty="0" smtClean="0">
                <a:solidFill>
                  <a:schemeClr val="bg1"/>
                </a:solidFill>
              </a:rPr>
              <a:t>Studio </a:t>
            </a:r>
            <a:r>
              <a:rPr lang="en-US" sz="1200" dirty="0" err="1" smtClean="0">
                <a:solidFill>
                  <a:schemeClr val="bg1"/>
                </a:solidFill>
              </a:rPr>
              <a:t>delle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proprietà</a:t>
            </a:r>
            <a:r>
              <a:rPr lang="en-US" sz="1200" dirty="0" smtClean="0">
                <a:solidFill>
                  <a:schemeClr val="bg1"/>
                </a:solidFill>
              </a:rPr>
              <a:t> del QGP</a:t>
            </a:r>
            <a:endParaRPr lang="en-US" sz="1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NEWCHIM   </a:t>
            </a:r>
            <a:r>
              <a:rPr lang="en-US" sz="1200" dirty="0" err="1" smtClean="0">
                <a:solidFill>
                  <a:schemeClr val="bg1"/>
                </a:solidFill>
              </a:rPr>
              <a:t>Collisioni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Ioni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pesanti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stabili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esotici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       </a:t>
            </a:r>
            <a:r>
              <a:rPr lang="en-US" sz="1200" dirty="0" smtClean="0">
                <a:solidFill>
                  <a:schemeClr val="bg1"/>
                </a:solidFill>
              </a:rPr>
              <a:t>                </a:t>
            </a:r>
            <a:r>
              <a:rPr lang="en-US" sz="1200" dirty="0" err="1">
                <a:solidFill>
                  <a:schemeClr val="bg1"/>
                </a:solidFill>
              </a:rPr>
              <a:t>alle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energie</a:t>
            </a:r>
            <a:r>
              <a:rPr lang="en-US" sz="1200" dirty="0">
                <a:solidFill>
                  <a:schemeClr val="bg1"/>
                </a:solidFill>
              </a:rPr>
              <a:t> del tandem </a:t>
            </a:r>
            <a:r>
              <a:rPr lang="en-US" sz="1200" dirty="0" err="1">
                <a:solidFill>
                  <a:schemeClr val="bg1"/>
                </a:solidFill>
              </a:rPr>
              <a:t>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intermedie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89433" y="2636879"/>
            <a:ext cx="4822859" cy="366254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75F8C"/>
                </a:solidFill>
                <a:latin typeface="Comic Sans MS"/>
                <a:cs typeface="Comic Sans MS"/>
              </a:rPr>
              <a:t>Linea 4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AEGIS      </a:t>
            </a:r>
            <a:r>
              <a:rPr lang="en-US" sz="1200" dirty="0" err="1" smtClean="0">
                <a:solidFill>
                  <a:schemeClr val="bg1"/>
                </a:solidFill>
              </a:rPr>
              <a:t>Spettroscopia</a:t>
            </a:r>
            <a:r>
              <a:rPr lang="en-US" sz="1200" dirty="0" smtClean="0">
                <a:solidFill>
                  <a:schemeClr val="bg1"/>
                </a:solidFill>
              </a:rPr>
              <a:t> di anti-</a:t>
            </a:r>
            <a:r>
              <a:rPr lang="en-US" sz="1200" dirty="0" err="1" smtClean="0">
                <a:solidFill>
                  <a:schemeClr val="bg1"/>
                </a:solidFill>
              </a:rPr>
              <a:t>idrogeno</a:t>
            </a:r>
            <a:r>
              <a:rPr lang="en-US" sz="1200" dirty="0" smtClean="0">
                <a:solidFill>
                  <a:schemeClr val="bg1"/>
                </a:solidFill>
              </a:rPr>
              <a:t>, “anti-</a:t>
            </a:r>
            <a:r>
              <a:rPr lang="en-US" sz="1200" dirty="0" err="1" smtClean="0">
                <a:solidFill>
                  <a:schemeClr val="bg1"/>
                </a:solidFill>
              </a:rPr>
              <a:t>gravità</a:t>
            </a:r>
            <a:r>
              <a:rPr lang="en-US" sz="1200" dirty="0" smtClean="0">
                <a:solidFill>
                  <a:schemeClr val="bg1"/>
                </a:solidFill>
              </a:rPr>
              <a:t>”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ASFIN2   </a:t>
            </a:r>
            <a:r>
              <a:rPr lang="en-US" sz="1200" dirty="0" err="1" smtClean="0">
                <a:solidFill>
                  <a:schemeClr val="bg1"/>
                </a:solidFill>
              </a:rPr>
              <a:t>Astrofisica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nucleare</a:t>
            </a:r>
            <a:r>
              <a:rPr lang="en-US" sz="1200" dirty="0" smtClean="0">
                <a:solidFill>
                  <a:schemeClr val="bg1"/>
                </a:solidFill>
              </a:rPr>
              <a:t> col </a:t>
            </a:r>
            <a:r>
              <a:rPr lang="en-US" sz="1200" dirty="0" err="1" smtClean="0">
                <a:solidFill>
                  <a:schemeClr val="bg1"/>
                </a:solidFill>
              </a:rPr>
              <a:t>metodo</a:t>
            </a:r>
            <a:r>
              <a:rPr lang="en-US" sz="1200" dirty="0" smtClean="0">
                <a:solidFill>
                  <a:schemeClr val="bg1"/>
                </a:solidFill>
              </a:rPr>
              <a:t> del </a:t>
            </a:r>
            <a:r>
              <a:rPr lang="en-US" sz="1200" dirty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</a:rPr>
              <a:t>rojan horse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ERNA2    </a:t>
            </a:r>
            <a:r>
              <a:rPr lang="en-US" sz="1200" dirty="0" err="1" smtClean="0">
                <a:solidFill>
                  <a:schemeClr val="bg1"/>
                </a:solidFill>
              </a:rPr>
              <a:t>Nucleosintesi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stellare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u="sng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u="sng" dirty="0" smtClean="0">
                <a:solidFill>
                  <a:srgbClr val="FF0000"/>
                </a:solidFill>
              </a:rPr>
              <a:t>FOOT</a:t>
            </a:r>
            <a:r>
              <a:rPr lang="en-US" sz="1200" b="1" dirty="0" smtClean="0">
                <a:solidFill>
                  <a:schemeClr val="bg1"/>
                </a:solidFill>
              </a:rPr>
              <a:t>     </a:t>
            </a:r>
            <a:r>
              <a:rPr lang="en-US" sz="1200" u="sng" dirty="0" err="1" smtClean="0">
                <a:solidFill>
                  <a:schemeClr val="bg1"/>
                </a:solidFill>
              </a:rPr>
              <a:t>Misura</a:t>
            </a:r>
            <a:r>
              <a:rPr lang="en-US" sz="1200" u="sng" dirty="0" smtClean="0">
                <a:solidFill>
                  <a:schemeClr val="bg1"/>
                </a:solidFill>
              </a:rPr>
              <a:t> di </a:t>
            </a:r>
            <a:r>
              <a:rPr lang="en-US" sz="1200" u="sng" dirty="0" err="1" smtClean="0">
                <a:solidFill>
                  <a:schemeClr val="bg1"/>
                </a:solidFill>
              </a:rPr>
              <a:t>sezioni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d’urto</a:t>
            </a:r>
            <a:r>
              <a:rPr lang="en-US" sz="1200" u="sng" dirty="0" smtClean="0">
                <a:solidFill>
                  <a:schemeClr val="bg1"/>
                </a:solidFill>
              </a:rPr>
              <a:t> di </a:t>
            </a:r>
            <a:r>
              <a:rPr lang="en-US" sz="1200" u="sng" dirty="0" err="1" smtClean="0">
                <a:solidFill>
                  <a:schemeClr val="bg1"/>
                </a:solidFill>
              </a:rPr>
              <a:t>frammentazione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rilevanti</a:t>
            </a:r>
            <a:r>
              <a:rPr lang="en-US" sz="1200" u="sng" dirty="0" smtClean="0">
                <a:solidFill>
                  <a:schemeClr val="bg1"/>
                </a:solidFill>
              </a:rPr>
              <a:t> per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    </a:t>
            </a:r>
            <a:r>
              <a:rPr lang="en-US" sz="1200" u="sng" dirty="0" err="1" smtClean="0">
                <a:solidFill>
                  <a:schemeClr val="bg1"/>
                </a:solidFill>
              </a:rPr>
              <a:t>terapia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adronica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dei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tumori</a:t>
            </a:r>
            <a:endParaRPr lang="en-US" sz="1200" b="1" u="sng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LUNA3   </a:t>
            </a:r>
            <a:r>
              <a:rPr lang="en-US" sz="1200" dirty="0" err="1" smtClean="0">
                <a:solidFill>
                  <a:schemeClr val="bg1"/>
                </a:solidFill>
              </a:rPr>
              <a:t>Astrofisica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nucleare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NTOF     </a:t>
            </a:r>
            <a:r>
              <a:rPr lang="en-US" sz="1200" dirty="0" err="1" smtClean="0">
                <a:solidFill>
                  <a:schemeClr val="bg1"/>
                </a:solidFill>
              </a:rPr>
              <a:t>Nucleosintesi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stellare</a:t>
            </a:r>
            <a:r>
              <a:rPr lang="en-US" sz="1200" dirty="0" smtClean="0">
                <a:solidFill>
                  <a:schemeClr val="bg1"/>
                </a:solidFill>
              </a:rPr>
              <a:t> e </a:t>
            </a:r>
            <a:r>
              <a:rPr lang="en-US" sz="1200" dirty="0" err="1" smtClean="0">
                <a:solidFill>
                  <a:schemeClr val="bg1"/>
                </a:solidFill>
              </a:rPr>
              <a:t>tecnologia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nucleare</a:t>
            </a:r>
            <a:endParaRPr lang="en-US" sz="12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u="sng" dirty="0" smtClean="0">
                <a:solidFill>
                  <a:srgbClr val="FF0000"/>
                </a:solidFill>
              </a:rPr>
              <a:t>TORIO229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Rivelazione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dello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stato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eccitato</a:t>
            </a:r>
            <a:r>
              <a:rPr lang="en-US" sz="1200" u="sng" dirty="0" smtClean="0">
                <a:solidFill>
                  <a:schemeClr val="bg1"/>
                </a:solidFill>
              </a:rPr>
              <a:t> a </a:t>
            </a:r>
            <a:r>
              <a:rPr lang="en-US" sz="1200" u="sng" dirty="0" err="1" smtClean="0">
                <a:solidFill>
                  <a:schemeClr val="bg1"/>
                </a:solidFill>
              </a:rPr>
              <a:t>energia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più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 smtClean="0">
                <a:solidFill>
                  <a:schemeClr val="bg1"/>
                </a:solidFill>
              </a:rPr>
              <a:t>bassa</a:t>
            </a:r>
            <a:r>
              <a:rPr lang="en-US" sz="1200" u="sng" dirty="0" smtClean="0">
                <a:solidFill>
                  <a:schemeClr val="bg1"/>
                </a:solidFill>
              </a:rPr>
              <a:t> del </a:t>
            </a:r>
            <a:r>
              <a:rPr lang="en-US" sz="1200" u="sng" baseline="30000" dirty="0" smtClean="0">
                <a:solidFill>
                  <a:schemeClr val="bg1"/>
                </a:solidFill>
              </a:rPr>
              <a:t>229</a:t>
            </a:r>
            <a:r>
              <a:rPr lang="en-US" sz="1200" u="sng" dirty="0" smtClean="0">
                <a:solidFill>
                  <a:schemeClr val="bg1"/>
                </a:solidFill>
              </a:rPr>
              <a:t>Th</a:t>
            </a:r>
            <a:endParaRPr lang="en-US" sz="1200" b="1" u="sng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VIP          </a:t>
            </a:r>
            <a:r>
              <a:rPr lang="en-US" sz="1200" dirty="0" err="1" smtClean="0">
                <a:solidFill>
                  <a:schemeClr val="bg1"/>
                </a:solidFill>
              </a:rPr>
              <a:t>Ricerca</a:t>
            </a:r>
            <a:r>
              <a:rPr lang="en-US" sz="1200" dirty="0" smtClean="0">
                <a:solidFill>
                  <a:schemeClr val="bg1"/>
                </a:solidFill>
              </a:rPr>
              <a:t> di </a:t>
            </a:r>
            <a:r>
              <a:rPr lang="en-US" sz="1200" dirty="0" err="1" smtClean="0">
                <a:solidFill>
                  <a:schemeClr val="bg1"/>
                </a:solidFill>
              </a:rPr>
              <a:t>violazioni</a:t>
            </a:r>
            <a:r>
              <a:rPr lang="en-US" sz="1200" dirty="0" smtClean="0">
                <a:solidFill>
                  <a:schemeClr val="bg1"/>
                </a:solidFill>
              </a:rPr>
              <a:t> del principio di </a:t>
            </a:r>
            <a:r>
              <a:rPr lang="en-US" sz="1200" dirty="0" err="1" smtClean="0">
                <a:solidFill>
                  <a:schemeClr val="bg1"/>
                </a:solidFill>
              </a:rPr>
              <a:t>esclusione</a:t>
            </a:r>
            <a:r>
              <a:rPr lang="en-US" sz="1200" dirty="0" smtClean="0">
                <a:solidFill>
                  <a:schemeClr val="bg1"/>
                </a:solidFill>
              </a:rPr>
              <a:t> di Pauli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934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Comunicazioni</a:t>
            </a:r>
            <a:r>
              <a:rPr lang="en-US" dirty="0" smtClean="0"/>
              <a:t> M. </a:t>
            </a:r>
            <a:r>
              <a:rPr lang="en-US" dirty="0" err="1" smtClean="0"/>
              <a:t>Taiuti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1303" y="1438321"/>
            <a:ext cx="7408333" cy="5056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 smtClean="0"/>
              <a:t>Budget 2017: 9.8 M€, +600k€ per:</a:t>
            </a:r>
          </a:p>
          <a:p>
            <a:pPr lvl="1">
              <a:lnSpc>
                <a:spcPct val="110000"/>
              </a:lnSpc>
            </a:pPr>
            <a:r>
              <a:rPr lang="it-IT" sz="1800" dirty="0" smtClean="0"/>
              <a:t>Assegnazioni straordinarie (350 k€) per LUNAMV e GAMMA</a:t>
            </a:r>
          </a:p>
          <a:p>
            <a:pPr lvl="1">
              <a:lnSpc>
                <a:spcPct val="110000"/>
              </a:lnSpc>
            </a:pPr>
            <a:r>
              <a:rPr lang="it-IT" sz="1800" dirty="0" smtClean="0"/>
              <a:t>Finanziamento extra per nuove iniziative (FOOT) </a:t>
            </a:r>
          </a:p>
          <a:p>
            <a:pPr>
              <a:lnSpc>
                <a:spcPct val="110000"/>
              </a:lnSpc>
            </a:pPr>
            <a:r>
              <a:rPr lang="it-IT" dirty="0" smtClean="0"/>
              <a:t>Nuova procedura per apertura nuove iniziative con fondi aggiuntivi</a:t>
            </a:r>
          </a:p>
          <a:p>
            <a:pPr lvl="1">
              <a:lnSpc>
                <a:spcPct val="110000"/>
              </a:lnSpc>
            </a:pPr>
            <a:r>
              <a:rPr lang="it-IT" sz="1800" dirty="0" smtClean="0"/>
              <a:t>Finora meccanismo con </a:t>
            </a:r>
            <a:r>
              <a:rPr lang="it-IT" sz="1800" dirty="0" err="1" smtClean="0"/>
              <a:t>referaggio</a:t>
            </a:r>
            <a:r>
              <a:rPr lang="it-IT" sz="1400" dirty="0" smtClean="0"/>
              <a:t> </a:t>
            </a:r>
            <a:r>
              <a:rPr lang="it-IT" sz="1800" dirty="0" smtClean="0"/>
              <a:t>non ‘’rigido’’</a:t>
            </a:r>
          </a:p>
          <a:p>
            <a:pPr>
              <a:lnSpc>
                <a:spcPct val="110000"/>
              </a:lnSpc>
            </a:pPr>
            <a:r>
              <a:rPr lang="it-IT" dirty="0" smtClean="0"/>
              <a:t>Da adesso: </a:t>
            </a:r>
          </a:p>
          <a:p>
            <a:pPr lvl="1">
              <a:lnSpc>
                <a:spcPct val="110000"/>
              </a:lnSpc>
            </a:pPr>
            <a:r>
              <a:rPr lang="it-IT" dirty="0" smtClean="0"/>
              <a:t>CSN3 riceverà fondi per ‘’funzionamento ordinario’’</a:t>
            </a:r>
          </a:p>
          <a:p>
            <a:pPr lvl="2">
              <a:lnSpc>
                <a:spcPct val="110000"/>
              </a:lnSpc>
            </a:pPr>
            <a:r>
              <a:rPr lang="it-IT" dirty="0" err="1" smtClean="0"/>
              <a:t>operation</a:t>
            </a:r>
            <a:r>
              <a:rPr lang="it-IT" dirty="0" smtClean="0"/>
              <a:t> degli esperimenti come risulta dalle medie degli ultimi anni?</a:t>
            </a:r>
          </a:p>
          <a:p>
            <a:pPr lvl="1">
              <a:lnSpc>
                <a:spcPct val="110000"/>
              </a:lnSpc>
            </a:pPr>
            <a:r>
              <a:rPr lang="it-IT" dirty="0" smtClean="0"/>
              <a:t>Fondi ulteriori solo a fronte di nuove iniziative</a:t>
            </a:r>
          </a:p>
          <a:p>
            <a:pPr lvl="1">
              <a:lnSpc>
                <a:spcPct val="110000"/>
              </a:lnSpc>
            </a:pPr>
            <a:r>
              <a:rPr lang="it-IT" dirty="0" smtClean="0"/>
              <a:t>Nuove iniziative: </a:t>
            </a:r>
            <a:r>
              <a:rPr lang="it-IT" dirty="0" err="1" smtClean="0"/>
              <a:t>referaggio</a:t>
            </a:r>
            <a:r>
              <a:rPr lang="it-IT" dirty="0" smtClean="0"/>
              <a:t> CSN, quindi presentazione del proponente e del presidente di CSN alla GE, cui spetta l’approvazione finale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Comunicazioni</a:t>
            </a:r>
            <a:r>
              <a:rPr lang="en-US" dirty="0" smtClean="0"/>
              <a:t> M. </a:t>
            </a:r>
            <a:r>
              <a:rPr lang="en-US" dirty="0" err="1" smtClean="0"/>
              <a:t>Taiuti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75" y="1374017"/>
            <a:ext cx="7661162" cy="5056240"/>
          </a:xfrm>
          <a:blipFill rotWithShape="1"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 smtClean="0"/>
              <a:t>Fondi ulteriori solo a fronte di nuove iniziative: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FOOT, SPES, EIC, PANDORA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FOOT come banco di test per il nuovo meccanismo</a:t>
            </a:r>
          </a:p>
          <a:p>
            <a:pPr lvl="1">
              <a:lnSpc>
                <a:spcPct val="140000"/>
              </a:lnSpc>
            </a:pPr>
            <a:r>
              <a:rPr lang="it-IT" dirty="0" smtClean="0"/>
              <a:t>assegnati 148.5/277 k€ per 26 FTE (5,7 k€/FTE, media CSN3 ~15)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SPES: implica il raggruppamento di tutte le sigle afferenti al programma scientifico di SPES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EIC: iniziativa già partita in CSN1, interesse da parte di JLAB12, COMPASS. Riunione in Italia di </a:t>
            </a:r>
            <a:r>
              <a:rPr lang="it-IT" dirty="0"/>
              <a:t>EICUG nel </a:t>
            </a:r>
            <a:r>
              <a:rPr lang="it-IT" dirty="0" smtClean="0"/>
              <a:t>2017</a:t>
            </a:r>
          </a:p>
          <a:p>
            <a:pPr lvl="1">
              <a:lnSpc>
                <a:spcPct val="140000"/>
              </a:lnSpc>
            </a:pPr>
            <a:r>
              <a:rPr lang="it-IT" dirty="0" smtClean="0"/>
              <a:t>Giornata informativa a Genova il 17/01/17 organizzata da JLAB12                                </a:t>
            </a:r>
          </a:p>
          <a:p>
            <a:pPr>
              <a:lnSpc>
                <a:spcPct val="140000"/>
              </a:lnSpc>
            </a:pPr>
            <a:r>
              <a:rPr lang="it-IT" dirty="0" smtClean="0">
                <a:solidFill>
                  <a:srgbClr val="FFFFFF"/>
                </a:solidFill>
              </a:rPr>
              <a:t>PANDORA: studio delle sezioni d’urto di cattura elettronica in plasma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63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pic>
        <p:nvPicPr>
          <p:cNvPr id="4" name="Picture 3" descr="SPES_MEZZE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362836" y="270938"/>
            <a:ext cx="8781163" cy="6587062"/>
            <a:chOff x="362836" y="270938"/>
            <a:chExt cx="8781163" cy="6587062"/>
          </a:xfrm>
        </p:grpSpPr>
        <p:pic>
          <p:nvPicPr>
            <p:cNvPr id="4" name="Picture 3" descr="FOOT_Legnaro_200616_CSN3_Page_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36" y="270938"/>
              <a:ext cx="8781163" cy="658706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458548" y="5677928"/>
              <a:ext cx="5032554" cy="63163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78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  <p:pic>
        <p:nvPicPr>
          <p:cNvPr id="2" name="Picture 1" descr="FOOT_Legnaro_200616_CSN3_Page_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" y="270001"/>
            <a:ext cx="8782412" cy="6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OT_Legnaro_200616_CSN3_Page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>
          <a:xfrm>
            <a:off x="360363" y="269875"/>
            <a:ext cx="8783637" cy="6588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7/12/2016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4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22577</TotalTime>
  <Words>675</Words>
  <Application>Microsoft Office PowerPoint</Application>
  <PresentationFormat>Presentazione su schermo (4:3)</PresentationFormat>
  <Paragraphs>168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Urban Pop</vt:lpstr>
      <vt:lpstr>CSN3: Relazione sulla riunione di bilancio 2016</vt:lpstr>
      <vt:lpstr>Esperimenti in CSN3</vt:lpstr>
      <vt:lpstr>Esperimenti in CSN3</vt:lpstr>
      <vt:lpstr>Comunicazioni M. Taiuti - 1</vt:lpstr>
      <vt:lpstr>Comunicazioni M. Taiuti - 2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Bilancio 2017 – LE cifre</vt:lpstr>
      <vt:lpstr>Bilancio 2017 – LE cifre</vt:lpstr>
      <vt:lpstr>Varie</vt:lpstr>
      <vt:lpstr> Grazie dell’attenzione</vt:lpstr>
    </vt:vector>
  </TitlesOfParts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Bilancio CSN3</dc:title>
  <dc:creator>Rosario Turrisi</dc:creator>
  <cp:lastModifiedBy>Laura Dal Fabbro</cp:lastModifiedBy>
  <cp:revision>457</cp:revision>
  <dcterms:created xsi:type="dcterms:W3CDTF">2012-12-11T15:59:18Z</dcterms:created>
  <dcterms:modified xsi:type="dcterms:W3CDTF">2016-12-07T14:40:58Z</dcterms:modified>
</cp:coreProperties>
</file>