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88" r:id="rId3"/>
    <p:sldId id="289" r:id="rId4"/>
    <p:sldId id="319" r:id="rId5"/>
    <p:sldId id="320" r:id="rId6"/>
    <p:sldId id="321" r:id="rId7"/>
    <p:sldId id="324" r:id="rId8"/>
    <p:sldId id="325" r:id="rId9"/>
    <p:sldId id="322" r:id="rId10"/>
    <p:sldId id="323" r:id="rId11"/>
    <p:sldId id="326" r:id="rId12"/>
    <p:sldId id="295" r:id="rId13"/>
    <p:sldId id="327" r:id="rId14"/>
    <p:sldId id="328" r:id="rId15"/>
    <p:sldId id="329" r:id="rId16"/>
    <p:sldId id="270" r:id="rId17"/>
  </p:sldIdLst>
  <p:sldSz cx="6243638" cy="4679950"/>
  <p:notesSz cx="6858000" cy="9144000"/>
  <p:defaultTextStyle>
    <a:defPPr>
      <a:defRPr lang="de-DE"/>
    </a:defPPr>
    <a:lvl1pPr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25425" indent="231775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52438" indent="461963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79450" indent="692150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904875" indent="923925" algn="l" defTabSz="452438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80" y="1600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EC762B-00E4-9940-9500-827C888CEB9E}" type="datetimeFigureOut">
              <a:rPr lang="de-DE"/>
              <a:pPr>
                <a:defRPr/>
              </a:pPr>
              <a:t>9/19/12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04F9B4-D7C2-6D48-8135-41A45D83DD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5941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BE8A6A-6AD6-7C4E-B149-4923A1285701}" type="datetimeFigureOut">
              <a:rPr lang="en-US"/>
              <a:pPr>
                <a:defRPr/>
              </a:pPr>
              <a:t>9/19/12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30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B3F4F8-B5AC-5847-A943-9F131E76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3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B3F4F8-B5AC-5847-A943-9F131E762C8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4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0B27BB03-D17B-CA4E-8C2C-84ED18B4FE61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BA5CD042-F8B7-6F4E-8EB9-A0E5A225832C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10C763C8-D62D-224B-A070-0D3CC06CCF9B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2C4D4D45-2E25-264D-BE3E-8BA6E8A9377C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0A4FC955-1B2E-734A-A4D8-F71AD5BB3415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Calibri" charset="0"/>
              </a:rPr>
              <a:t>(*) If you decide to set BDII_RAM_DISK=yes in your YAIM configuration, it's advisable to have 4GB of RAM. 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Calibri" charset="0"/>
              </a:rPr>
              <a:t>(**) No CA CRLs needed</a:t>
            </a:r>
          </a:p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2646C79F-47EF-1746-A9E3-85E4E5D00677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5294E338-2C19-8843-9E34-9F208A3EDCED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1E214B5-6931-3642-94FA-DF6EA93A8336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(*) – activates the caching mode – topBDII</a:t>
            </a:r>
          </a:p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751E521D-376E-3745-BA4C-DD9534F158CE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F9C7189-3F0A-7C48-8516-D4FD6EF113C9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25AC68EC-8405-5243-85DC-508C9FBE08B2}" type="slidenum">
              <a:rPr lang="en-US" sz="1200"/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550"/>
            <a:ext cx="6243638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1"/>
          <p:cNvSpPr>
            <a:spLocks noChangeArrowheads="1"/>
          </p:cNvSpPr>
          <p:nvPr userDrawn="1"/>
        </p:nvSpPr>
        <p:spPr bwMode="auto">
          <a:xfrm>
            <a:off x="2185988" y="4140200"/>
            <a:ext cx="3830637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7F7F7F"/>
                </a:solidFill>
              </a:rPr>
              <a:t>EMI is partially funded by the European Commission under Grant Agreement RI-261611</a:t>
            </a:r>
            <a:endParaRPr lang="de-DE" sz="800">
              <a:solidFill>
                <a:srgbClr val="7F7F7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8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241300" y="4356100"/>
            <a:ext cx="5689600" cy="28733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6513"/>
            <a:ext cx="51625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9"/>
          <p:cNvSpPr>
            <a:spLocks noChangeArrowheads="1"/>
          </p:cNvSpPr>
          <p:nvPr userDrawn="1"/>
        </p:nvSpPr>
        <p:spPr bwMode="auto">
          <a:xfrm rot="16200000">
            <a:off x="5641975" y="4068763"/>
            <a:ext cx="936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0" lvl="4" indent="0" algn="ctr"/>
            <a:r>
              <a:rPr lang="en-US" sz="700" b="1">
                <a:solidFill>
                  <a:srgbClr val="7F7F7F"/>
                </a:solidFill>
              </a:rPr>
              <a:t>EMI INFSO-RI-261611</a:t>
            </a:r>
            <a:endParaRPr lang="en-GB" sz="700" b="1">
              <a:solidFill>
                <a:srgbClr val="7F7F7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241300" y="4356100"/>
            <a:ext cx="1457325" cy="230188"/>
          </a:xfrm>
        </p:spPr>
        <p:txBody>
          <a:bodyPr/>
          <a:lstStyle>
            <a:lvl1pPr>
              <a:defRPr sz="10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E4438AA-76B2-E448-BDAF-F104EABF1D85}" type="datetime1">
              <a:rPr lang="it-IT"/>
              <a:pPr>
                <a:defRPr/>
              </a:pPr>
              <a:t>9/19/12</a:t>
            </a:fld>
            <a:endParaRPr lang="de-DE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81213" y="4356100"/>
            <a:ext cx="1976437" cy="230188"/>
          </a:xfrm>
        </p:spPr>
        <p:txBody>
          <a:bodyPr/>
          <a:lstStyle>
            <a:lvl1pPr>
              <a:defRPr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Change Me</a:t>
            </a:r>
            <a:endParaRPr lang="de-DE" dirty="0"/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5163" y="4356100"/>
            <a:ext cx="1455737" cy="230188"/>
          </a:xfrm>
        </p:spPr>
        <p:txBody>
          <a:bodyPr/>
          <a:lstStyle>
            <a:lvl1pPr>
              <a:defRPr sz="10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64E9D5C-B28A-844D-935E-B862CDA9344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3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D:\Aufträge-JSC\Projekt-EMI\EMI-PPT-Template\2. Runde\EMI_Logo_newest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107950"/>
            <a:ext cx="91757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1325" y="4337050"/>
            <a:ext cx="1455738" cy="249238"/>
          </a:xfrm>
          <a:prstGeom prst="rect">
            <a:avLst/>
          </a:prstGeom>
        </p:spPr>
        <p:txBody>
          <a:bodyPr/>
          <a:lstStyle>
            <a:lvl1pPr defTabSz="453040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89A187EB-8D6F-644F-B100-10835E7A0C6A}" type="datetime1">
              <a:rPr lang="it-IT"/>
              <a:pPr>
                <a:defRPr/>
              </a:pPr>
              <a:t>9/19/12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33600" y="4337050"/>
            <a:ext cx="1976438" cy="249238"/>
          </a:xfrm>
          <a:prstGeom prst="rect">
            <a:avLst/>
          </a:prstGeom>
        </p:spPr>
        <p:txBody>
          <a:bodyPr/>
          <a:lstStyle>
            <a:lvl1pPr algn="ctr" defTabSz="453040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A6A6A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WLCG GDB, 14</a:t>
            </a:r>
            <a:r>
              <a:rPr lang="en-GB" baseline="30000"/>
              <a:t>th</a:t>
            </a:r>
            <a:r>
              <a:rPr lang="en-GB"/>
              <a:t> December 2011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5163" y="4337050"/>
            <a:ext cx="1455737" cy="249238"/>
          </a:xfrm>
          <a:prstGeom prst="rect">
            <a:avLst/>
          </a:prstGeom>
        </p:spPr>
        <p:txBody>
          <a:bodyPr/>
          <a:lstStyle>
            <a:lvl1pPr algn="r" defTabSz="453040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BFE09DC7-12B8-4C4C-8C4F-E51DCEE5569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2438" rtl="0" fontAlgn="base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2438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69863" indent="-169863" algn="l" defTabSz="452438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66713" indent="-141288" algn="l" defTabSz="452438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65150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92163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19175" indent="-112713" algn="l" defTabSz="452438" rtl="0" fontAlgn="base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pd.infn.it/~aifti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iki.egi.eu/wiki/MAN1_How_to_publish_Site_Informati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twiki.cern.ch/twiki/bin/view/EMI/GLiteInformationSyste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mtools.cern.ch/confluence/display/IS/Glue+Validator+Guide" TargetMode="External"/><Relationship Id="rId3" Type="http://schemas.openxmlformats.org/officeDocument/2006/relationships/hyperlink" Target="http://www.ogf.org/documents/GFD.147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mtools.cern.ch/confluence/display/IS/Home" TargetMode="External"/><Relationship Id="rId4" Type="http://schemas.openxmlformats.org/officeDocument/2006/relationships/hyperlink" Target="https://twiki.cern.ch/twiki/bin/view/EMI/GenericInstallationConfigurationEMI2" TargetMode="External"/><Relationship Id="rId5" Type="http://schemas.openxmlformats.org/officeDocument/2006/relationships/hyperlink" Target="https://tomtools.cern.ch/confluence/download/attachments/983044/EMI_BDII_sysadmin.pdf" TargetMode="External"/><Relationship Id="rId6" Type="http://schemas.openxmlformats.org/officeDocument/2006/relationships/hyperlink" Target="https://wiki.egi.eu/wiki/MAN1_How_to_publish_Site_Information" TargetMode="External"/><Relationship Id="rId7" Type="http://schemas.openxmlformats.org/officeDocument/2006/relationships/hyperlink" Target="https://twiki.cern.ch/twiki/bin/view/EMI/GLiteInformationSystem" TargetMode="External"/><Relationship Id="rId8" Type="http://schemas.openxmlformats.org/officeDocument/2006/relationships/hyperlink" Target="https://tomtools.cern.ch/confluence/display/IS/Glue+Validator+Guide" TargetMode="External"/><Relationship Id="rId9" Type="http://schemas.openxmlformats.org/officeDocument/2006/relationships/hyperlink" Target="https://tomtools.cern.ch/confluence/display/IS/BDIIHAchecklist" TargetMode="External"/><Relationship Id="rId10" Type="http://schemas.openxmlformats.org/officeDocument/2006/relationships/hyperlink" Target="http://www.openlda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twiki.cern.ch/twiki/bin/view/EMI/GenericInstallationConfigurationEMI2%23Node_synchronization_NTP_insta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13"/>
            <a:ext cx="4608513" cy="1151458"/>
          </a:xfrm>
        </p:spPr>
        <p:txBody>
          <a:bodyPr>
            <a:normAutofit/>
          </a:bodyPr>
          <a:lstStyle/>
          <a:p>
            <a:pPr algn="ctr" defTabSz="453040" fontAlgn="auto">
              <a:spcAft>
                <a:spcPts val="0"/>
              </a:spcAft>
              <a:defRPr/>
            </a:pPr>
            <a:r>
              <a:rPr lang="en-US" sz="2600" dirty="0" smtClean="0">
                <a:ea typeface="+mj-ea"/>
                <a:cs typeface="+mj-cs"/>
              </a:rPr>
              <a:t>Site-level BDII</a:t>
            </a:r>
            <a:br>
              <a:rPr lang="en-US" sz="2600" dirty="0" smtClean="0">
                <a:ea typeface="+mj-ea"/>
                <a:cs typeface="+mj-cs"/>
              </a:rPr>
            </a:br>
            <a:r>
              <a:rPr lang="en-US" sz="2600" dirty="0" smtClean="0">
                <a:ea typeface="+mj-ea"/>
                <a:cs typeface="+mj-cs"/>
              </a:rPr>
              <a:t>installation &amp; configuration tutorial</a:t>
            </a:r>
            <a:br>
              <a:rPr lang="en-US" sz="2600" dirty="0" smtClean="0">
                <a:ea typeface="+mj-ea"/>
                <a:cs typeface="+mj-cs"/>
              </a:rPr>
            </a:br>
            <a:r>
              <a:rPr lang="en-US" sz="2000" b="0" dirty="0"/>
              <a:t>(</a:t>
            </a:r>
            <a:r>
              <a:rPr lang="pl-PL" sz="2000" b="0" dirty="0">
                <a:hlinkClick r:id="rId3"/>
              </a:rPr>
              <a:t>http://www.pd.infn.it/~aiftim/</a:t>
            </a:r>
            <a:r>
              <a:rPr lang="pl-PL" sz="2000" b="0" dirty="0"/>
              <a:t> )</a:t>
            </a:r>
            <a:endParaRPr lang="en-US" sz="2000" dirty="0"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6838" y="1763713"/>
            <a:ext cx="2449512" cy="792162"/>
          </a:xfrm>
        </p:spPr>
        <p:txBody>
          <a:bodyPr/>
          <a:lstStyle/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>
                <a:solidFill>
                  <a:srgbClr val="10253F"/>
                </a:solidFill>
                <a:ea typeface="+mn-ea"/>
                <a:cs typeface="+mn-cs"/>
              </a:rPr>
              <a:t>Cristina Aiftimiei (INFN</a:t>
            </a:r>
            <a:r>
              <a:rPr lang="en-GB" i="1" dirty="0" smtClean="0">
                <a:solidFill>
                  <a:srgbClr val="10253F"/>
                </a:solidFill>
                <a:ea typeface="+mn-ea"/>
                <a:cs typeface="+mn-cs"/>
              </a:rPr>
              <a:t>) </a:t>
            </a:r>
            <a:endParaRPr lang="en-GB" i="1" dirty="0">
              <a:solidFill>
                <a:srgbClr val="10253F"/>
              </a:solidFill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i="1" dirty="0" smtClean="0">
                <a:solidFill>
                  <a:srgbClr val="10253F"/>
                </a:solidFill>
                <a:ea typeface="+mn-ea"/>
                <a:cs typeface="+mn-cs"/>
              </a:rPr>
              <a:t>EMI </a:t>
            </a:r>
            <a:r>
              <a:rPr lang="en-GB" sz="1600" i="1" dirty="0">
                <a:solidFill>
                  <a:srgbClr val="10253F"/>
                </a:solidFill>
                <a:ea typeface="+mn-ea"/>
                <a:cs typeface="+mn-cs"/>
              </a:rPr>
              <a:t>Release </a:t>
            </a:r>
            <a:r>
              <a:rPr lang="en-GB" sz="1600" i="1" dirty="0" smtClean="0">
                <a:solidFill>
                  <a:srgbClr val="10253F"/>
                </a:solidFill>
                <a:ea typeface="+mn-ea"/>
                <a:cs typeface="+mn-cs"/>
              </a:rPr>
              <a:t>Manager</a:t>
            </a:r>
            <a:endParaRPr lang="en-GB" b="1" dirty="0" smtClean="0">
              <a:solidFill>
                <a:srgbClr val="10253F"/>
              </a:solidFill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>
              <a:solidFill>
                <a:srgbClr val="10253F"/>
              </a:solidFill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6838" y="3060700"/>
            <a:ext cx="5905500" cy="431800"/>
          </a:xfrm>
        </p:spPr>
        <p:txBody>
          <a:bodyPr/>
          <a:lstStyle/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ea typeface="+mn-ea"/>
                <a:cs typeface="+mn-cs"/>
              </a:rPr>
              <a:t>EGI </a:t>
            </a:r>
            <a:r>
              <a:rPr lang="en-US" b="1" dirty="0" smtClean="0">
                <a:ea typeface="+mn-ea"/>
                <a:cs typeface="+mn-cs"/>
              </a:rPr>
              <a:t>Technical Forum 2012</a:t>
            </a:r>
            <a:endParaRPr lang="en-US" b="1" dirty="0">
              <a:ea typeface="+mn-ea"/>
              <a:cs typeface="+mn-cs"/>
            </a:endParaRPr>
          </a:p>
          <a:p>
            <a:pPr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17-21</a:t>
            </a:r>
            <a:r>
              <a:rPr lang="en-US" b="1" dirty="0">
                <a:ea typeface="+mn-ea"/>
                <a:cs typeface="+mn-cs"/>
              </a:rPr>
              <a:t> </a:t>
            </a:r>
            <a:r>
              <a:rPr lang="en-US" b="1" dirty="0" smtClean="0">
                <a:ea typeface="+mn-ea"/>
                <a:cs typeface="+mn-cs"/>
              </a:rPr>
              <a:t>Sep. 2012</a:t>
            </a:r>
            <a:endParaRPr lang="en-US" b="1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 fontScale="850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hlinkClick r:id="rId3"/>
              </a:rPr>
              <a:t>How to publish Site information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recommendations &amp; examples on the content of </a:t>
            </a:r>
            <a:r>
              <a:rPr lang="en-US" dirty="0" err="1" smtClean="0">
                <a:ea typeface="+mn-ea"/>
              </a:rPr>
              <a:t>GlueSite</a:t>
            </a:r>
            <a:r>
              <a:rPr lang="en-US" dirty="0" smtClean="0">
                <a:ea typeface="+mn-ea"/>
              </a:rPr>
              <a:t> Object to be set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Established Grid Names –like EGI, EELA, WLCG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Valid WLCG </a:t>
            </a:r>
            <a:r>
              <a:rPr lang="en-US" dirty="0">
                <a:ea typeface="+mn-ea"/>
              </a:rPr>
              <a:t>Names – like CERN, IT-INFN-</a:t>
            </a:r>
            <a:r>
              <a:rPr lang="en-US" dirty="0" smtClean="0">
                <a:ea typeface="+mn-ea"/>
              </a:rPr>
              <a:t>CNAF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YAIM variables examples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Customize YAIM examples/ files: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site-</a:t>
            </a:r>
            <a:r>
              <a:rPr lang="en-US" dirty="0" err="1" smtClean="0">
                <a:ea typeface="+mn-ea"/>
              </a:rPr>
              <a:t>info.def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services/</a:t>
            </a:r>
            <a:r>
              <a:rPr lang="en-US" dirty="0" err="1" smtClean="0">
                <a:ea typeface="+mn-ea"/>
              </a:rPr>
              <a:t>glite-bdii_site</a:t>
            </a: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Test &amp; configure: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opt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glite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yaim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/bin/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yaim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-d 6 -c </a:t>
            </a:r>
            <a:r>
              <a:rPr lang="en-US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–</a:t>
            </a:r>
            <a:r>
              <a:rPr lang="nl-NL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 \ &lt;</a:t>
            </a:r>
            <a:r>
              <a:rPr lang="nl-NL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path</a:t>
            </a:r>
            <a:r>
              <a:rPr lang="nl-NL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&gt;/</a:t>
            </a:r>
            <a:r>
              <a:rPr lang="nl-NL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siteinfo</a:t>
            </a:r>
            <a:r>
              <a:rPr lang="nl-NL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/site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info.def</a:t>
            </a:r>
            <a:r>
              <a:rPr lang="nl-NL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–</a:t>
            </a:r>
            <a:r>
              <a:rPr lang="nl-NL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n \ </a:t>
            </a:r>
            <a:r>
              <a:rPr lang="nl-NL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BDII_site</a:t>
            </a:r>
            <a:endParaRPr lang="en-US" dirty="0" smtClean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3 – customize  &amp; configure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729B0842-158F-F541-9A87-61C65123DCD2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hlinkClick r:id="rId3"/>
              </a:rPr>
              <a:t>ServiceReferenceCard</a:t>
            </a:r>
            <a:r>
              <a:rPr lang="en-US" dirty="0" smtClean="0">
                <a:ea typeface="+mn-ea"/>
              </a:rPr>
              <a:t>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Daemons running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1 </a:t>
            </a:r>
            <a:r>
              <a:rPr lang="en-US" dirty="0">
                <a:ea typeface="+mn-ea"/>
              </a:rPr>
              <a:t>multithreaded </a:t>
            </a:r>
            <a:r>
              <a:rPr lang="en-US" dirty="0" err="1">
                <a:ea typeface="+mn-ea"/>
              </a:rPr>
              <a:t>slapd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process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o-RO" dirty="0" smtClean="0">
                <a:ea typeface="+mn-ea"/>
              </a:rPr>
              <a:t> 1 </a:t>
            </a:r>
            <a:r>
              <a:rPr lang="ro-RO" dirty="0">
                <a:ea typeface="+mn-ea"/>
              </a:rPr>
              <a:t>bdii-update </a:t>
            </a:r>
            <a:r>
              <a:rPr lang="ro-RO" dirty="0" smtClean="0">
                <a:ea typeface="+mn-ea"/>
              </a:rPr>
              <a:t>process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Periodically</a:t>
            </a:r>
            <a:r>
              <a:rPr lang="en-US" dirty="0">
                <a:ea typeface="+mn-ea"/>
              </a:rPr>
              <a:t>, one </a:t>
            </a:r>
            <a:r>
              <a:rPr lang="en-US" dirty="0" err="1">
                <a:ea typeface="+mn-ea"/>
              </a:rPr>
              <a:t>ldapadd</a:t>
            </a:r>
            <a:r>
              <a:rPr lang="en-US" dirty="0">
                <a:ea typeface="+mn-ea"/>
              </a:rPr>
              <a:t>, </a:t>
            </a:r>
            <a:r>
              <a:rPr lang="en-US" dirty="0" err="1">
                <a:ea typeface="+mn-ea"/>
              </a:rPr>
              <a:t>ldapdelete</a:t>
            </a:r>
            <a:r>
              <a:rPr lang="en-US" dirty="0">
                <a:ea typeface="+mn-ea"/>
              </a:rPr>
              <a:t> or </a:t>
            </a:r>
            <a:r>
              <a:rPr lang="en-US" dirty="0" err="1">
                <a:ea typeface="+mn-ea"/>
              </a:rPr>
              <a:t>ldapmodify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process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Init.d</a:t>
            </a:r>
            <a:r>
              <a:rPr lang="en-US" dirty="0" smtClean="0">
                <a:ea typeface="+mn-ea"/>
              </a:rPr>
              <a:t> scripts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Configuration files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Log file location - </a:t>
            </a:r>
            <a:r>
              <a:rPr lang="ro-RO" dirty="0">
                <a:ea typeface="+mn-ea"/>
              </a:rPr>
              <a:t>/var/log/bdii/bdii-update.log</a:t>
            </a:r>
            <a:endParaRPr lang="en-US" b="1" dirty="0">
              <a:ea typeface="+mn-ea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4 –  Verify result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8B6D8361-A6F7-574B-8E8B-02104B480969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8" y="36513"/>
            <a:ext cx="5138737" cy="431800"/>
          </a:xfrm>
        </p:spPr>
        <p:txBody>
          <a:bodyPr>
            <a:normAutofit fontScale="90000"/>
          </a:bodyPr>
          <a:lstStyle/>
          <a:p>
            <a:pPr defTabSz="453040" fontAlgn="auto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How </a:t>
            </a:r>
            <a:r>
              <a:rPr lang="en-US" dirty="0" smtClean="0">
                <a:ea typeface="+mj-ea"/>
                <a:cs typeface="+mj-cs"/>
              </a:rPr>
              <a:t>to query Information system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9A20D9C4-6098-C146-8215-0389AAB674C2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905500" cy="3635375"/>
          </a:xfrm>
        </p:spPr>
        <p:txBody>
          <a:bodyPr>
            <a:normAutofit fontScale="85000" lnSpcReduction="1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Test that the BDII is operational</a:t>
            </a:r>
            <a:r>
              <a:rPr lang="en-US" dirty="0" smtClean="0">
                <a:ea typeface="+mn-ea"/>
              </a:rPr>
              <a:t>: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8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8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-x -h  &lt;host&gt; -p 2170 -b o=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Infosys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Test that the BDII is updating</a:t>
            </a:r>
            <a:r>
              <a:rPr lang="en-US" dirty="0" smtClean="0">
                <a:ea typeface="+mn-ea"/>
              </a:rPr>
              <a:t>: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-x -h &lt;host&gt; -p 2170 -b o=</a:t>
            </a:r>
            <a:r>
              <a:rPr lang="en-US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infosys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"*” \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modifyTimestamp</a:t>
            </a:r>
            <a:endParaRPr lang="en-US" sz="1600" dirty="0" smtClean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Test that the Glue 1.3 root entry is </a:t>
            </a:r>
            <a:r>
              <a:rPr lang="en-US" dirty="0" smtClean="0">
                <a:ea typeface="+mn-ea"/>
              </a:rPr>
              <a:t>available: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-x -H </a:t>
            </a:r>
            <a:r>
              <a:rPr lang="en-US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://&lt;host&gt;:2170 </a:t>
            </a:r>
            <a:r>
              <a:rPr lang="da-DK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da-DK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-b </a:t>
            </a:r>
            <a:r>
              <a:rPr lang="da-DK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mds-vo-name</a:t>
            </a:r>
            <a:r>
              <a:rPr lang="da-DK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resource,o</a:t>
            </a:r>
            <a:r>
              <a:rPr lang="da-DK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6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grid</a:t>
            </a:r>
            <a:endParaRPr lang="da-DK" sz="16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Test that the Glue 2.0 root entry is </a:t>
            </a:r>
            <a:r>
              <a:rPr lang="en-US" dirty="0" smtClean="0">
                <a:ea typeface="+mn-ea"/>
              </a:rPr>
              <a:t>available:</a:t>
            </a: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-x -h &lt;host&gt; -p 2170 -b o=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glue</a:t>
            </a:r>
            <a:endParaRPr lang="en-US" sz="16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query Information system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ADBCA755-86D4-1D40-A2F3-499D3C3ADDA4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88" name="Picture 7" descr="info_sys_str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636588"/>
            <a:ext cx="56896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385763" y="4068763"/>
            <a:ext cx="52562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rgbClr val="0000FF"/>
                </a:solidFill>
              </a:rPr>
              <a:t># ldapsearch -x -H ldap://&lt;hostname&gt;:2170 -b mds-vo-name=&lt;label&gt;,o=grid</a:t>
            </a:r>
          </a:p>
          <a:p>
            <a:endParaRPr lang="en-US"/>
          </a:p>
        </p:txBody>
      </p:sp>
      <p:sp>
        <p:nvSpPr>
          <p:cNvPr id="163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925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Query resource (CE or SE or ...</a:t>
            </a:r>
            <a:r>
              <a:rPr lang="en-US" dirty="0" smtClean="0">
                <a:ea typeface="+mn-ea"/>
              </a:rPr>
              <a:t>)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-x -H 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://&lt;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resource_host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&gt;:</a:t>
            </a: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2170 \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b 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mds-vo-name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resource,o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grid</a:t>
            </a:r>
            <a:endParaRPr lang="da-DK" sz="15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>
                <a:ea typeface="+mn-ea"/>
              </a:rPr>
              <a:t>Query </a:t>
            </a:r>
            <a:r>
              <a:rPr lang="pl-PL" dirty="0" err="1" smtClean="0">
                <a:ea typeface="+mn-ea"/>
              </a:rPr>
              <a:t>site</a:t>
            </a:r>
            <a:r>
              <a:rPr lang="pl-PL" dirty="0" err="1">
                <a:ea typeface="+mn-ea"/>
              </a:rPr>
              <a:t>-</a:t>
            </a:r>
            <a:r>
              <a:rPr lang="pl-PL" dirty="0" err="1" smtClean="0">
                <a:ea typeface="+mn-ea"/>
              </a:rPr>
              <a:t>level</a:t>
            </a:r>
            <a:r>
              <a:rPr lang="pl-PL" dirty="0" smtClean="0">
                <a:ea typeface="+mn-ea"/>
              </a:rPr>
              <a:t> BDII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5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-x -H 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://&lt;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site_bdii_host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&gt;:2170 </a:t>
            </a: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\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b 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mds-vo-name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=&lt;SITE_NAME&gt;,o=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grid</a:t>
            </a:r>
            <a:endParaRPr lang="da-DK" sz="15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>
                <a:ea typeface="+mn-ea"/>
              </a:rPr>
              <a:t>Query </a:t>
            </a:r>
            <a:r>
              <a:rPr lang="nl-NL" dirty="0" smtClean="0">
                <a:ea typeface="+mn-ea"/>
              </a:rPr>
              <a:t>top-level BDII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# </a:t>
            </a:r>
            <a:r>
              <a:rPr lang="en-US" sz="1500" dirty="0" err="1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ldapsearch</a:t>
            </a: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 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-x -H 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ldap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://&lt;</a:t>
            </a:r>
            <a:r>
              <a:rPr lang="en-US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top_bdii_host</a:t>
            </a:r>
            <a:r>
              <a:rPr lang="en-US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&gt;:2170 </a:t>
            </a:r>
            <a:r>
              <a:rPr lang="en-US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\ </a:t>
            </a: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1500" dirty="0" smtClean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-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b 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mds-vo-name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local,o</a:t>
            </a:r>
            <a:r>
              <a:rPr lang="da-DK" sz="1500" dirty="0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=</a:t>
            </a:r>
            <a:r>
              <a:rPr lang="da-DK" sz="1500" dirty="0" err="1">
                <a:solidFill>
                  <a:srgbClr val="0000FF"/>
                </a:solidFill>
                <a:latin typeface="Courier"/>
                <a:ea typeface="+mn-ea"/>
                <a:cs typeface="Courier"/>
              </a:rPr>
              <a:t>grid</a:t>
            </a:r>
            <a:endParaRPr lang="da-DK" sz="1500" dirty="0">
              <a:solidFill>
                <a:srgbClr val="0000FF"/>
              </a:solidFill>
              <a:latin typeface="Courier"/>
              <a:ea typeface="+mn-ea"/>
              <a:cs typeface="Courier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 bwMode="auto">
          <a:xfrm>
            <a:off x="25400" y="36513"/>
            <a:ext cx="5138738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How to query Information system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F854A82C-90BC-DE48-8E82-B40C4BDBB9E0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763588"/>
            <a:ext cx="5689600" cy="3592512"/>
          </a:xfrm>
        </p:spPr>
        <p:txBody>
          <a:bodyPr>
            <a:normAutofit fontScale="62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  <a:hlinkClick r:id="rId2"/>
              </a:rPr>
              <a:t>g</a:t>
            </a:r>
            <a:r>
              <a:rPr lang="en-US" dirty="0" smtClean="0">
                <a:ea typeface="+mn-ea"/>
                <a:hlinkClick r:id="rId2"/>
              </a:rPr>
              <a:t>lue-validator </a:t>
            </a:r>
            <a:r>
              <a:rPr lang="en-US" dirty="0" smtClean="0">
                <a:ea typeface="+mn-ea"/>
              </a:rPr>
              <a:t>– command to </a:t>
            </a:r>
            <a:r>
              <a:rPr lang="en-US" dirty="0">
                <a:ea typeface="+mn-ea"/>
              </a:rPr>
              <a:t>validate whether the information published by the service they are managing is compliant with Glue 1.3 and Glue </a:t>
            </a:r>
            <a:r>
              <a:rPr lang="en-US" dirty="0" smtClean="0">
                <a:ea typeface="+mn-ea"/>
              </a:rPr>
              <a:t>2.0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Follows – </a:t>
            </a:r>
            <a:r>
              <a:rPr lang="en-US" dirty="0" smtClean="0">
                <a:ea typeface="+mn-ea"/>
                <a:hlinkClick r:id="rId3"/>
              </a:rPr>
              <a:t>GLUE Specification v. 2.0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Usage: /</a:t>
            </a:r>
            <a:r>
              <a:rPr lang="en-US" dirty="0" err="1">
                <a:ea typeface="+mn-ea"/>
              </a:rPr>
              <a:t>usr</a:t>
            </a:r>
            <a:r>
              <a:rPr lang="en-US" dirty="0">
                <a:ea typeface="+mn-ea"/>
              </a:rPr>
              <a:t>/bin/glue-validator -t &lt;test class&gt; [OPTIONS] 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-</a:t>
            </a:r>
            <a:r>
              <a:rPr lang="en-US" dirty="0">
                <a:ea typeface="+mn-ea"/>
              </a:rPr>
              <a:t>t --test The test class [glue1|glue2]. 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Server Mode: Obtains LDIF from an </a:t>
            </a:r>
            <a:r>
              <a:rPr lang="en-US" dirty="0" err="1">
                <a:ea typeface="+mn-ea"/>
              </a:rPr>
              <a:t>OpenLDAP</a:t>
            </a:r>
            <a:r>
              <a:rPr lang="en-US" dirty="0">
                <a:ea typeface="+mn-ea"/>
              </a:rPr>
              <a:t> server</a:t>
            </a:r>
            <a:r>
              <a:rPr lang="en-US" dirty="0" smtClean="0">
                <a:ea typeface="+mn-ea"/>
              </a:rPr>
              <a:t>. </a:t>
            </a:r>
            <a:endParaRPr lang="en-US" dirty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-h </a:t>
            </a:r>
            <a:r>
              <a:rPr lang="en-US" dirty="0" smtClean="0">
                <a:ea typeface="+mn-ea"/>
              </a:rPr>
              <a:t>–host		Hostname </a:t>
            </a:r>
            <a:r>
              <a:rPr lang="en-US" dirty="0">
                <a:ea typeface="+mn-ea"/>
              </a:rPr>
              <a:t>of the LDAP server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-</a:t>
            </a:r>
            <a:r>
              <a:rPr lang="en-US" dirty="0">
                <a:ea typeface="+mn-ea"/>
              </a:rPr>
              <a:t>p </a:t>
            </a:r>
            <a:r>
              <a:rPr lang="en-US" dirty="0" smtClean="0">
                <a:ea typeface="+mn-ea"/>
              </a:rPr>
              <a:t>–port		</a:t>
            </a:r>
            <a:r>
              <a:rPr lang="en-US" dirty="0">
                <a:ea typeface="+mn-ea"/>
              </a:rPr>
              <a:t>Port for the LDAP server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-</a:t>
            </a:r>
            <a:r>
              <a:rPr lang="en-US" dirty="0">
                <a:ea typeface="+mn-ea"/>
              </a:rPr>
              <a:t>b </a:t>
            </a:r>
            <a:r>
              <a:rPr lang="en-US" dirty="0" smtClean="0">
                <a:ea typeface="+mn-ea"/>
              </a:rPr>
              <a:t>–bind 		The </a:t>
            </a:r>
            <a:r>
              <a:rPr lang="en-US" dirty="0">
                <a:ea typeface="+mn-ea"/>
              </a:rPr>
              <a:t>bind point for the LDAP server. 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</a:rPr>
              <a:t>File Mode: Obtains LDIF directly from a file</a:t>
            </a:r>
            <a:r>
              <a:rPr lang="en-US" dirty="0" smtClean="0">
                <a:ea typeface="+mn-ea"/>
              </a:rPr>
              <a:t>.</a:t>
            </a: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-f </a:t>
            </a:r>
            <a:r>
              <a:rPr lang="en-US" dirty="0" smtClean="0">
                <a:ea typeface="+mn-ea"/>
              </a:rPr>
              <a:t>–file		An </a:t>
            </a:r>
            <a:r>
              <a:rPr lang="en-US" dirty="0">
                <a:ea typeface="+mn-ea"/>
              </a:rPr>
              <a:t>LDIF file 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Options</a:t>
            </a:r>
            <a:r>
              <a:rPr lang="en-US" dirty="0">
                <a:ea typeface="+mn-ea"/>
              </a:rPr>
              <a:t>: </a:t>
            </a:r>
            <a:endParaRPr lang="en-US" dirty="0" smtClean="0">
              <a:ea typeface="+mn-ea"/>
            </a:endParaRPr>
          </a:p>
          <a:p>
            <a:pPr marL="198205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-</a:t>
            </a:r>
            <a:r>
              <a:rPr lang="en-US" dirty="0">
                <a:ea typeface="+mn-ea"/>
              </a:rPr>
              <a:t>d --debug Debug level 0-3, default 0 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marL="226520" lvl="1" indent="0" defTabSz="45304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>
              <a:ea typeface="+mn-ea"/>
            </a:endParaRP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glue-validator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4B2B2A7A-35D6-104C-9A3A-483CDEC2AC6A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1FF4340-6542-B84B-A604-B52B21537655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50" b="-26150"/>
          <a:stretch>
            <a:fillRect/>
          </a:stretch>
        </p:blipFill>
        <p:spPr bwMode="auto">
          <a:xfrm>
            <a:off x="1104900" y="539750"/>
            <a:ext cx="3889375" cy="2484438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889000" y="2916238"/>
            <a:ext cx="46085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C00000"/>
                </a:solidFill>
                <a:latin typeface="Arial" charset="0"/>
              </a:rPr>
              <a:t>Thank you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3852863"/>
            <a:ext cx="52562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1092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 algn="ctr" defTabSz="453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EMI is partially funded by the European Commission under Grant Agreement INFSO-RI-261611</a:t>
            </a:r>
          </a:p>
        </p:txBody>
      </p:sp>
      <p:sp>
        <p:nvSpPr>
          <p:cNvPr id="19461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rgbClr val="FFFFFF"/>
                </a:solidFill>
                <a:cs typeface="Arial" charset="0"/>
              </a:rPr>
              <a:t>03/21/12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38" y="36513"/>
            <a:ext cx="5041900" cy="431800"/>
          </a:xfrm>
        </p:spPr>
        <p:txBody>
          <a:bodyPr>
            <a:normAutofit fontScale="90000"/>
          </a:bodyPr>
          <a:lstStyle/>
          <a:p>
            <a:pPr defTabSz="453040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Grid Information System - structure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CF4C0E2-CE30-D04D-8AE6-38728E0C5ECE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124" name="Picture 7" descr="BDII_func_desc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554038"/>
            <a:ext cx="59055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905500" cy="3735387"/>
          </a:xfrm>
        </p:spPr>
        <p:txBody>
          <a:bodyPr>
            <a:normAutofit fontScale="62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g</a:t>
            </a:r>
            <a:r>
              <a:rPr lang="en-US" dirty="0" err="1" smtClean="0">
                <a:ea typeface="+mn-ea"/>
              </a:rPr>
              <a:t>Lite</a:t>
            </a:r>
            <a:r>
              <a:rPr lang="en-US" dirty="0" smtClean="0">
                <a:ea typeface="+mn-ea"/>
              </a:rPr>
              <a:t> Information System - home page: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  <a:hlinkClick r:id="rId3"/>
              </a:rPr>
              <a:t>https://tomtools.cern.ch/confluence/display/IS/</a:t>
            </a:r>
            <a:r>
              <a:rPr lang="en-US" dirty="0" smtClean="0">
                <a:ea typeface="+mn-ea"/>
                <a:hlinkClick r:id="rId3"/>
              </a:rPr>
              <a:t>Home</a:t>
            </a:r>
            <a:r>
              <a:rPr lang="en-US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EMI Generic Installation &amp; Configuration: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>
                <a:ea typeface="+mn-ea"/>
                <a:hlinkClick r:id="rId4"/>
              </a:rPr>
              <a:t>https://twiki.cern.ch/twiki/bin/view/EMI/</a:t>
            </a:r>
            <a:r>
              <a:rPr lang="nl-NL" dirty="0" smtClean="0">
                <a:ea typeface="+mn-ea"/>
                <a:hlinkClick r:id="rId4"/>
              </a:rPr>
              <a:t>GenericInstallationConfigurationEMI2</a:t>
            </a:r>
            <a:r>
              <a:rPr lang="nl-NL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BDII </a:t>
            </a:r>
            <a:r>
              <a:rPr lang="en-US" dirty="0" err="1" smtClean="0">
                <a:ea typeface="+mn-ea"/>
              </a:rPr>
              <a:t>SiteAdmin</a:t>
            </a:r>
            <a:r>
              <a:rPr lang="en-US" dirty="0" smtClean="0">
                <a:ea typeface="+mn-ea"/>
              </a:rPr>
              <a:t> Guide: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  <a:hlinkClick r:id="rId5"/>
              </a:rPr>
              <a:t>https://tomtools.cern.ch/confluence/download/attachments/983044/</a:t>
            </a:r>
            <a:r>
              <a:rPr lang="en-US" dirty="0" smtClean="0">
                <a:ea typeface="+mn-ea"/>
                <a:hlinkClick r:id="rId5"/>
              </a:rPr>
              <a:t>EMI_BDII_sysadmin.pdf</a:t>
            </a:r>
            <a:r>
              <a:rPr lang="en-US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ea typeface="+mn-ea"/>
              </a:rPr>
              <a:t> How to publish Site </a:t>
            </a:r>
            <a:r>
              <a:rPr lang="en-US" dirty="0" smtClean="0">
                <a:ea typeface="+mn-ea"/>
              </a:rPr>
              <a:t>information: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  <a:hlinkClick r:id="rId6"/>
              </a:rPr>
              <a:t>https://wiki.egi.eu/wiki/</a:t>
            </a:r>
            <a:r>
              <a:rPr lang="en-US" dirty="0" smtClean="0">
                <a:ea typeface="+mn-ea"/>
                <a:hlinkClick r:id="rId6"/>
              </a:rPr>
              <a:t>MAN1_How_to_publish_Site_Information</a:t>
            </a: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BDII </a:t>
            </a:r>
            <a:r>
              <a:rPr lang="en-US" dirty="0" err="1" smtClean="0">
                <a:ea typeface="+mn-ea"/>
              </a:rPr>
              <a:t>ServiceReferenceCard</a:t>
            </a:r>
            <a:r>
              <a:rPr lang="en-US" dirty="0" smtClean="0">
                <a:ea typeface="+mn-ea"/>
              </a:rPr>
              <a:t>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l-NL" dirty="0">
                <a:ea typeface="+mn-ea"/>
                <a:hlinkClick r:id="rId7"/>
              </a:rPr>
              <a:t>https://twiki.cern.ch/twiki/bin/view/EMI/</a:t>
            </a:r>
            <a:r>
              <a:rPr lang="nl-NL" dirty="0" smtClean="0">
                <a:ea typeface="+mn-ea"/>
                <a:hlinkClick r:id="rId7"/>
              </a:rPr>
              <a:t>GLiteInformationSystem</a:t>
            </a:r>
            <a:r>
              <a:rPr lang="nl-NL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dirty="0" err="1" smtClean="0">
                <a:ea typeface="+mn-ea"/>
              </a:rPr>
              <a:t>Glue</a:t>
            </a:r>
            <a:r>
              <a:rPr lang="nl-NL" dirty="0" err="1">
                <a:ea typeface="+mn-ea"/>
              </a:rPr>
              <a:t>-</a:t>
            </a:r>
            <a:r>
              <a:rPr lang="nl-NL" dirty="0" err="1" smtClean="0">
                <a:ea typeface="+mn-ea"/>
              </a:rPr>
              <a:t>Validator</a:t>
            </a:r>
            <a:r>
              <a:rPr lang="nl-NL" dirty="0" smtClean="0">
                <a:ea typeface="+mn-ea"/>
              </a:rPr>
              <a:t> Guide: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  <a:hlinkClick r:id="rId8"/>
              </a:rPr>
              <a:t>https://tomtools.cern.ch/confluence/display/IS/Glue+Validator+</a:t>
            </a:r>
            <a:r>
              <a:rPr lang="en-US" dirty="0" smtClean="0">
                <a:ea typeface="+mn-ea"/>
                <a:hlinkClick r:id="rId8"/>
              </a:rPr>
              <a:t>Guide</a:t>
            </a:r>
            <a:r>
              <a:rPr lang="en-US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BDII High Availability Check List: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v-SE" dirty="0" smtClean="0">
                <a:ea typeface="+mn-ea"/>
                <a:hlinkClick r:id="rId9"/>
              </a:rPr>
              <a:t>https://tomtools.cern.ch/confluence/display/IS/BDIIHAchecklist</a:t>
            </a:r>
            <a:r>
              <a:rPr lang="sv-SE" dirty="0" smtClean="0">
                <a:ea typeface="+mn-ea"/>
              </a:rPr>
              <a:t> 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dirty="0" err="1" smtClean="0">
                <a:ea typeface="+mn-ea"/>
              </a:rPr>
              <a:t>OpenLDAP</a:t>
            </a:r>
            <a:r>
              <a:rPr lang="sv-SE" dirty="0" smtClean="0">
                <a:ea typeface="+mn-ea"/>
              </a:rPr>
              <a:t> </a:t>
            </a:r>
            <a:r>
              <a:rPr lang="sv-SE" dirty="0" err="1" smtClean="0">
                <a:ea typeface="+mn-ea"/>
              </a:rPr>
              <a:t>documentation</a:t>
            </a:r>
            <a:r>
              <a:rPr lang="sv-SE" dirty="0" smtClean="0">
                <a:ea typeface="+mn-ea"/>
              </a:rPr>
              <a:t>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>
                <a:ea typeface="+mn-ea"/>
                <a:hlinkClick r:id="rId10"/>
              </a:rPr>
              <a:t>www.openldap.org</a:t>
            </a:r>
            <a:r>
              <a:rPr lang="pl-PL" dirty="0">
                <a:ea typeface="+mn-ea"/>
              </a:rPr>
              <a:t> </a:t>
            </a:r>
            <a:endParaRPr lang="nl-NL" dirty="0" smtClean="0">
              <a:ea typeface="+mn-ea"/>
            </a:endParaRPr>
          </a:p>
        </p:txBody>
      </p:sp>
      <p:sp>
        <p:nvSpPr>
          <p:cNvPr id="614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Documentation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95FF335D-DA68-C342-91C8-A4CCEB78DEE6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 fontScale="62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Hardware: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CPU: dual </a:t>
            </a:r>
            <a:r>
              <a:rPr lang="en-US" dirty="0">
                <a:ea typeface="+mn-ea"/>
              </a:rPr>
              <a:t>core CPU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Disk: 10GB </a:t>
            </a:r>
            <a:r>
              <a:rPr lang="en-US" dirty="0">
                <a:ea typeface="+mn-ea"/>
              </a:rPr>
              <a:t>of hard disk space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Memory: 2</a:t>
            </a:r>
            <a:r>
              <a:rPr lang="en-US" dirty="0">
                <a:ea typeface="+mn-ea"/>
              </a:rPr>
              <a:t>-3 GB </a:t>
            </a:r>
            <a:r>
              <a:rPr lang="en-US" dirty="0" smtClean="0">
                <a:ea typeface="+mn-ea"/>
              </a:rPr>
              <a:t>RAM(*)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Network: </a:t>
            </a:r>
            <a:r>
              <a:rPr lang="en-US" dirty="0">
                <a:ea typeface="+mn-ea"/>
              </a:rPr>
              <a:t>p</a:t>
            </a:r>
            <a:r>
              <a:rPr lang="en-US" dirty="0" smtClean="0">
                <a:ea typeface="+mn-ea"/>
              </a:rPr>
              <a:t>ort </a:t>
            </a:r>
            <a:r>
              <a:rPr lang="en-US" dirty="0">
                <a:ea typeface="+mn-ea"/>
              </a:rPr>
              <a:t>2170 needs to be open </a:t>
            </a:r>
            <a:endParaRPr lang="en-US" dirty="0" smtClean="0">
              <a:ea typeface="+mn-ea"/>
            </a:endParaRP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Software: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OS: SL </a:t>
            </a:r>
            <a:r>
              <a:rPr lang="en-US" dirty="0">
                <a:ea typeface="+mn-ea"/>
              </a:rPr>
              <a:t>5 (EMI 1 and 2) and </a:t>
            </a:r>
            <a:r>
              <a:rPr lang="en-US" dirty="0" smtClean="0">
                <a:ea typeface="+mn-ea"/>
              </a:rPr>
              <a:t>SL </a:t>
            </a:r>
            <a:r>
              <a:rPr lang="en-US" dirty="0">
                <a:ea typeface="+mn-ea"/>
              </a:rPr>
              <a:t>6 (EMI 2</a:t>
            </a:r>
            <a:r>
              <a:rPr lang="en-US" dirty="0" smtClean="0">
                <a:ea typeface="+mn-ea"/>
              </a:rPr>
              <a:t>)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Python version:  </a:t>
            </a:r>
            <a:r>
              <a:rPr lang="en-US" dirty="0">
                <a:ea typeface="+mn-ea"/>
              </a:rPr>
              <a:t>Python 2.5 in </a:t>
            </a:r>
            <a:r>
              <a:rPr lang="en-US" dirty="0" smtClean="0">
                <a:ea typeface="+mn-ea"/>
              </a:rPr>
              <a:t>SL5, </a:t>
            </a:r>
            <a:r>
              <a:rPr lang="en-US" dirty="0">
                <a:ea typeface="+mn-ea"/>
              </a:rPr>
              <a:t>2.6 in </a:t>
            </a:r>
            <a:r>
              <a:rPr lang="en-US" dirty="0" smtClean="0">
                <a:ea typeface="+mn-ea"/>
              </a:rPr>
              <a:t>SL6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>
                <a:ea typeface="+mn-ea"/>
              </a:rPr>
              <a:t> </a:t>
            </a:r>
            <a:r>
              <a:rPr lang="pl-PL" dirty="0" err="1" smtClean="0">
                <a:ea typeface="+mn-ea"/>
              </a:rPr>
              <a:t>OpenLDAP</a:t>
            </a:r>
            <a:r>
              <a:rPr lang="pl-PL" dirty="0" smtClean="0">
                <a:ea typeface="+mn-ea"/>
              </a:rPr>
              <a:t> software: </a:t>
            </a:r>
            <a:r>
              <a:rPr lang="pl-PL" dirty="0" err="1" smtClean="0">
                <a:ea typeface="+mn-ea"/>
              </a:rPr>
              <a:t>OpenLdap</a:t>
            </a:r>
            <a:r>
              <a:rPr lang="pl-PL" dirty="0" smtClean="0">
                <a:ea typeface="+mn-ea"/>
              </a:rPr>
              <a:t> 2.4 from SL </a:t>
            </a:r>
            <a:r>
              <a:rPr lang="pl-PL" dirty="0" err="1" smtClean="0">
                <a:ea typeface="+mn-ea"/>
              </a:rPr>
              <a:t>or</a:t>
            </a:r>
            <a:r>
              <a:rPr lang="pl-PL" dirty="0" smtClean="0">
                <a:ea typeface="+mn-ea"/>
              </a:rPr>
              <a:t> EMI third-party </a:t>
            </a:r>
            <a:r>
              <a:rPr lang="pl-PL" dirty="0" err="1" smtClean="0">
                <a:ea typeface="+mn-ea"/>
              </a:rPr>
              <a:t>repositories</a:t>
            </a:r>
            <a:endParaRPr lang="pl-PL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dirty="0" smtClean="0">
                <a:ea typeface="+mn-ea"/>
              </a:rPr>
              <a:t> Host </a:t>
            </a:r>
            <a:r>
              <a:rPr lang="pl-PL" dirty="0" err="1" smtClean="0">
                <a:ea typeface="+mn-ea"/>
              </a:rPr>
              <a:t>certificates</a:t>
            </a:r>
            <a:r>
              <a:rPr lang="pl-PL" dirty="0" smtClean="0">
                <a:ea typeface="+mn-ea"/>
              </a:rPr>
              <a:t>: </a:t>
            </a:r>
            <a:r>
              <a:rPr lang="pl-PL" b="1" dirty="0" smtClean="0">
                <a:ea typeface="+mn-ea"/>
              </a:rPr>
              <a:t>NOT</a:t>
            </a:r>
            <a:r>
              <a:rPr lang="pl-PL" dirty="0" smtClean="0">
                <a:ea typeface="+mn-ea"/>
              </a:rPr>
              <a:t> </a:t>
            </a:r>
            <a:r>
              <a:rPr lang="pl-PL" dirty="0" err="1" smtClean="0">
                <a:ea typeface="+mn-ea"/>
              </a:rPr>
              <a:t>needed</a:t>
            </a:r>
            <a:r>
              <a:rPr lang="pl-PL" dirty="0" smtClean="0">
                <a:ea typeface="+mn-ea"/>
              </a:rPr>
              <a:t> (**)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Recommended deployment </a:t>
            </a:r>
            <a:r>
              <a:rPr lang="en-US" b="1" dirty="0" smtClean="0">
                <a:ea typeface="+mn-ea"/>
              </a:rPr>
              <a:t>scenarios: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co-hosting – if possible should be avoided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“</a:t>
            </a:r>
            <a:r>
              <a:rPr lang="en-US" dirty="0">
                <a:ea typeface="+mn-ea"/>
              </a:rPr>
              <a:t>In no circumstances should the BDII be co-hosted with a service which has the potential to generate a high load</a:t>
            </a:r>
            <a:r>
              <a:rPr lang="en-US" dirty="0" smtClean="0">
                <a:ea typeface="+mn-ea"/>
              </a:rPr>
              <a:t>.”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Physical </a:t>
            </a:r>
            <a:r>
              <a:rPr lang="en-US" b="1" dirty="0" err="1" smtClean="0">
                <a:ea typeface="+mn-ea"/>
              </a:rPr>
              <a:t>vs</a:t>
            </a:r>
            <a:r>
              <a:rPr lang="en-US" b="1" dirty="0" smtClean="0">
                <a:ea typeface="+mn-ea"/>
              </a:rPr>
              <a:t> Virtual Machines: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management and disaster recovery of any service deployed under a virtual machine is more flexible and easier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717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0 – prerequisites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4077240F-26BD-3640-B4D0-EDE8C06754FB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 fontScale="775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OS installation: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See OS specific documentation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  <a:hlinkClick r:id="rId3"/>
              </a:rPr>
              <a:t> Node </a:t>
            </a:r>
            <a:r>
              <a:rPr lang="en-US" dirty="0">
                <a:ea typeface="+mn-ea"/>
                <a:hlinkClick r:id="rId3"/>
              </a:rPr>
              <a:t>synchronization, NTP installation and configuration 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crontab</a:t>
            </a:r>
            <a:r>
              <a:rPr lang="en-US" dirty="0" smtClean="0">
                <a:ea typeface="+mn-ea"/>
              </a:rPr>
              <a:t> &amp; </a:t>
            </a:r>
            <a:r>
              <a:rPr lang="en-US" dirty="0" err="1" smtClean="0">
                <a:ea typeface="+mn-ea"/>
              </a:rPr>
              <a:t>logrotate</a:t>
            </a:r>
            <a:r>
              <a:rPr lang="en-US" dirty="0" smtClean="0">
                <a:ea typeface="+mn-ea"/>
              </a:rPr>
              <a:t> utilities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Repositories: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CA repository – not needed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DAG – </a:t>
            </a:r>
            <a:r>
              <a:rPr lang="en-US" b="1" dirty="0" smtClean="0">
                <a:ea typeface="+mn-ea"/>
              </a:rPr>
              <a:t>MUST</a:t>
            </a:r>
            <a:r>
              <a:rPr lang="en-US" dirty="0" smtClean="0">
                <a:ea typeface="+mn-ea"/>
              </a:rPr>
              <a:t> be disabled 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EPEL – use latest </a:t>
            </a:r>
            <a:r>
              <a:rPr lang="en-US" dirty="0" err="1" smtClean="0">
                <a:ea typeface="+mn-ea"/>
              </a:rPr>
              <a:t>epel</a:t>
            </a:r>
            <a:r>
              <a:rPr lang="en-US" dirty="0" smtClean="0">
                <a:ea typeface="+mn-ea"/>
              </a:rPr>
              <a:t>-release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EMI repositories: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Import EMI public key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get latest </a:t>
            </a:r>
            <a:r>
              <a:rPr lang="en-US" dirty="0" err="1" smtClean="0">
                <a:ea typeface="+mn-ea"/>
              </a:rPr>
              <a:t>emi</a:t>
            </a:r>
            <a:r>
              <a:rPr lang="en-US" dirty="0" smtClean="0">
                <a:ea typeface="+mn-ea"/>
              </a:rPr>
              <a:t>-release (</a:t>
            </a:r>
            <a:r>
              <a:rPr lang="en-US" dirty="0" err="1" smtClean="0">
                <a:ea typeface="+mn-ea"/>
              </a:rPr>
              <a:t>wget</a:t>
            </a:r>
            <a:r>
              <a:rPr lang="en-US" dirty="0" smtClean="0">
                <a:ea typeface="+mn-ea"/>
              </a:rPr>
              <a:t>)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Install it (yum </a:t>
            </a:r>
            <a:r>
              <a:rPr lang="en-US" dirty="0" err="1" smtClean="0">
                <a:ea typeface="+mn-ea"/>
              </a:rPr>
              <a:t>localinstall</a:t>
            </a:r>
            <a:r>
              <a:rPr lang="en-US" dirty="0" smtClean="0">
                <a:ea typeface="+mn-ea"/>
              </a:rPr>
              <a:t>)</a:t>
            </a:r>
          </a:p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Install site-level BDII </a:t>
            </a:r>
            <a:r>
              <a:rPr lang="en-US" b="1" dirty="0" err="1" smtClean="0">
                <a:ea typeface="+mn-ea"/>
              </a:rPr>
              <a:t>metapackage</a:t>
            </a:r>
            <a:r>
              <a:rPr lang="en-US" b="1" dirty="0" smtClean="0">
                <a:ea typeface="+mn-ea"/>
              </a:rPr>
              <a:t>: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emi</a:t>
            </a:r>
            <a:r>
              <a:rPr lang="en-US" dirty="0" smtClean="0">
                <a:ea typeface="+mn-ea"/>
              </a:rPr>
              <a:t>-</a:t>
            </a:r>
            <a:r>
              <a:rPr lang="en-US" dirty="0" err="1" smtClean="0">
                <a:ea typeface="+mn-ea"/>
              </a:rPr>
              <a:t>bdii</a:t>
            </a:r>
            <a:r>
              <a:rPr lang="en-US" dirty="0" smtClean="0">
                <a:ea typeface="+mn-ea"/>
              </a:rPr>
              <a:t>-site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8194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1 – installation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5E88159D-5065-8D4F-BCFD-70F822B23E0F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 fontScale="85000" lnSpcReduction="20000"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Automatic configuration – YAIM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“common” variables for resource, site, top level BDIIs: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 </a:t>
            </a:r>
            <a:r>
              <a:rPr lang="en-US" b="1" dirty="0">
                <a:ea typeface="+mn-ea"/>
              </a:rPr>
              <a:t>SITE_NAME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ea typeface="+mn-ea"/>
              </a:rPr>
              <a:t>GlueSiteName</a:t>
            </a:r>
            <a:r>
              <a:rPr lang="en-US" dirty="0">
                <a:ea typeface="+mn-ea"/>
              </a:rPr>
              <a:t> attribute </a:t>
            </a:r>
            <a:endParaRPr lang="en-US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BDII_BREATHE_TIME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time between updates, default 120(s)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BDII_READ_TIMEOUT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seconds </a:t>
            </a:r>
            <a:r>
              <a:rPr lang="en-US" dirty="0">
                <a:ea typeface="+mn-ea"/>
              </a:rPr>
              <a:t>to wait until </a:t>
            </a:r>
            <a:r>
              <a:rPr lang="en-US" dirty="0" smtClean="0">
                <a:ea typeface="+mn-ea"/>
              </a:rPr>
              <a:t>an information is considered “old”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Default 300(s)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BDII_ARCHIVE_SIZE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Number of </a:t>
            </a:r>
            <a:r>
              <a:rPr lang="en-US" dirty="0" smtClean="0">
                <a:ea typeface="+mn-ea"/>
              </a:rPr>
              <a:t>BDII </a:t>
            </a:r>
            <a:r>
              <a:rPr lang="en-US" dirty="0" err="1" smtClean="0">
                <a:ea typeface="+mn-ea"/>
              </a:rPr>
              <a:t>db</a:t>
            </a:r>
            <a:r>
              <a:rPr lang="en-US" dirty="0" smtClean="0">
                <a:ea typeface="+mn-ea"/>
              </a:rPr>
              <a:t> dumps for debug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Default: 0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BDII_IPV6_SUPPORT 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enables IPv6 support 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Default: </a:t>
            </a:r>
            <a:r>
              <a:rPr lang="en-US" dirty="0" smtClean="0">
                <a:ea typeface="+mn-ea"/>
              </a:rPr>
              <a:t>no</a:t>
            </a:r>
            <a:endParaRPr lang="en-US" dirty="0">
              <a:ea typeface="+mn-ea"/>
            </a:endParaRPr>
          </a:p>
        </p:txBody>
      </p:sp>
      <p:sp>
        <p:nvSpPr>
          <p:cNvPr id="9218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2 – understand config.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5EAB9668-DB96-8B4B-8CC5-1CFACE6C3BDD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63950"/>
          </a:xfrm>
        </p:spPr>
        <p:txBody>
          <a:bodyPr>
            <a:normAutofit fontScale="92500" lnSpcReduction="20000"/>
          </a:bodyPr>
          <a:lstStyle/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Specific variables for site-level BDII: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SITE_BDII_HOST </a:t>
            </a:r>
            <a:endParaRPr lang="en-US" b="1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BDII_RAM_DISK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Whether or not  </a:t>
            </a:r>
            <a:r>
              <a:rPr lang="en-US" dirty="0">
                <a:ea typeface="+mn-ea"/>
              </a:rPr>
              <a:t>RAM disk is used to </a:t>
            </a:r>
            <a:r>
              <a:rPr lang="en-US" dirty="0" smtClean="0">
                <a:ea typeface="+mn-ea"/>
              </a:rPr>
              <a:t>improve performance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Default: No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SLAPD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Stand-alone LDAP daemon location. 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Default: </a:t>
            </a:r>
            <a:r>
              <a:rPr lang="fi-FI" dirty="0">
                <a:ea typeface="+mn-ea"/>
              </a:rPr>
              <a:t>/</a:t>
            </a:r>
            <a:r>
              <a:rPr lang="fi-FI" dirty="0" err="1">
                <a:ea typeface="+mn-ea"/>
              </a:rPr>
              <a:t>usr/sbin/slapd</a:t>
            </a:r>
            <a:r>
              <a:rPr lang="fi-FI" dirty="0">
                <a:ea typeface="+mn-ea"/>
              </a:rPr>
              <a:t> </a:t>
            </a:r>
            <a:endParaRPr lang="fi-FI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SLAPD_CONF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ea typeface="+mn-ea"/>
              </a:rPr>
              <a:t>Config</a:t>
            </a:r>
            <a:r>
              <a:rPr lang="en-US" dirty="0" smtClean="0">
                <a:ea typeface="+mn-ea"/>
              </a:rPr>
              <a:t>. </a:t>
            </a:r>
            <a:r>
              <a:rPr lang="en-US" dirty="0">
                <a:ea typeface="+mn-ea"/>
              </a:rPr>
              <a:t>file location for </a:t>
            </a:r>
            <a:r>
              <a:rPr lang="en-US" dirty="0" err="1">
                <a:ea typeface="+mn-ea"/>
              </a:rPr>
              <a:t>slapd</a:t>
            </a:r>
            <a:r>
              <a:rPr lang="en-US" dirty="0">
                <a:ea typeface="+mn-ea"/>
              </a:rPr>
              <a:t>. 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Default: </a:t>
            </a:r>
            <a:r>
              <a:rPr lang="fi-FI" dirty="0">
                <a:ea typeface="+mn-ea"/>
              </a:rPr>
              <a:t>/</a:t>
            </a:r>
            <a:r>
              <a:rPr lang="fi-FI" dirty="0" err="1">
                <a:ea typeface="+mn-ea"/>
              </a:rPr>
              <a:t>etc/bdii/bdii-</a:t>
            </a:r>
            <a:r>
              <a:rPr lang="fi-FI" dirty="0">
                <a:ea typeface="+mn-ea"/>
              </a:rPr>
              <a:t> </a:t>
            </a:r>
            <a:r>
              <a:rPr lang="fi-FI" dirty="0" err="1">
                <a:ea typeface="+mn-ea"/>
              </a:rPr>
              <a:t>slapd.conf</a:t>
            </a:r>
            <a:r>
              <a:rPr lang="fi-FI" dirty="0">
                <a:ea typeface="+mn-ea"/>
              </a:rPr>
              <a:t> 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BDII_DELETE_DELAY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Time to wait in seconds before deleting removed </a:t>
            </a:r>
            <a:r>
              <a:rPr lang="en-US" dirty="0" smtClean="0">
                <a:ea typeface="+mn-ea"/>
              </a:rPr>
              <a:t>entries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Default: </a:t>
            </a:r>
            <a:r>
              <a:rPr lang="en-US" dirty="0" smtClean="0">
                <a:ea typeface="+mn-ea"/>
              </a:rPr>
              <a:t>0 </a:t>
            </a:r>
            <a:endParaRPr lang="en-US" dirty="0">
              <a:ea typeface="+mn-ea"/>
            </a:endParaRPr>
          </a:p>
        </p:txBody>
      </p:sp>
      <p:sp>
        <p:nvSpPr>
          <p:cNvPr id="10242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2 – understand config. (II)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6781F99-5F48-2C4A-A782-72E236D123CF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905500" cy="3663950"/>
          </a:xfrm>
        </p:spPr>
        <p:txBody>
          <a:bodyPr>
            <a:normAutofit fontScale="92500" lnSpcReduction="10000"/>
          </a:bodyPr>
          <a:lstStyle/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BDII_REGIONS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List </a:t>
            </a:r>
            <a:r>
              <a:rPr lang="en-US" dirty="0">
                <a:ea typeface="+mn-ea"/>
              </a:rPr>
              <a:t>of host identifiers publishing information to the BDI </a:t>
            </a:r>
            <a:endParaRPr lang="en-US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IMPORTANT</a:t>
            </a:r>
            <a:r>
              <a:rPr lang="en-US" dirty="0" smtClean="0">
                <a:ea typeface="+mn-ea"/>
              </a:rPr>
              <a:t> – BDII itself should be present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EX: </a:t>
            </a:r>
            <a:r>
              <a:rPr lang="en-US" dirty="0">
                <a:ea typeface="+mn-ea"/>
              </a:rPr>
              <a:t>BDII_REGIONS="CE SE BDII"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 BDII_</a:t>
            </a:r>
            <a:r>
              <a:rPr lang="en-US" b="1" dirty="0">
                <a:ea typeface="+mn-ea"/>
              </a:rPr>
              <a:t>&lt;host-id&gt;</a:t>
            </a:r>
            <a:r>
              <a:rPr lang="en-US" b="1" dirty="0" smtClean="0">
                <a:ea typeface="+mn-ea"/>
              </a:rPr>
              <a:t>_URL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URL of the information </a:t>
            </a:r>
            <a:r>
              <a:rPr lang="en-US" dirty="0" smtClean="0">
                <a:ea typeface="+mn-ea"/>
              </a:rPr>
              <a:t>producer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EX: </a:t>
            </a:r>
            <a:r>
              <a:rPr lang="fr-FR" dirty="0">
                <a:ea typeface="+mn-ea"/>
              </a:rPr>
              <a:t>BDII_BDII_URL="</a:t>
            </a:r>
            <a:r>
              <a:rPr lang="fr-FR" dirty="0" err="1">
                <a:ea typeface="+mn-ea"/>
              </a:rPr>
              <a:t>ldap</a:t>
            </a:r>
            <a:r>
              <a:rPr lang="fr-FR" dirty="0">
                <a:ea typeface="+mn-ea"/>
              </a:rPr>
              <a:t>://&lt;site-</a:t>
            </a:r>
            <a:r>
              <a:rPr lang="fr-FR" dirty="0" err="1">
                <a:ea typeface="+mn-ea"/>
              </a:rPr>
              <a:t>bdii</a:t>
            </a:r>
            <a:r>
              <a:rPr lang="fr-FR" dirty="0">
                <a:ea typeface="+mn-ea"/>
              </a:rPr>
              <a:t>-host&gt;:2170/mds-vo-</a:t>
            </a:r>
            <a:r>
              <a:rPr lang="fr-FR" dirty="0" err="1">
                <a:ea typeface="+mn-ea"/>
              </a:rPr>
              <a:t>name</a:t>
            </a:r>
            <a:r>
              <a:rPr lang="fr-FR" dirty="0">
                <a:ea typeface="+mn-ea"/>
              </a:rPr>
              <a:t>=</a:t>
            </a:r>
            <a:r>
              <a:rPr lang="fr-FR" dirty="0" err="1">
                <a:ea typeface="+mn-ea"/>
              </a:rPr>
              <a:t>resource,o</a:t>
            </a:r>
            <a:r>
              <a:rPr lang="fr-FR" dirty="0">
                <a:ea typeface="+mn-ea"/>
              </a:rPr>
              <a:t>=</a:t>
            </a:r>
            <a:r>
              <a:rPr lang="fr-FR" dirty="0" err="1">
                <a:ea typeface="+mn-ea"/>
              </a:rPr>
              <a:t>grid</a:t>
            </a:r>
            <a:r>
              <a:rPr lang="fr-FR" dirty="0">
                <a:ea typeface="+mn-ea"/>
              </a:rPr>
              <a:t>"</a:t>
            </a:r>
            <a:endParaRPr lang="en-US" dirty="0" smtClean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SITE_DESC </a:t>
            </a:r>
            <a:r>
              <a:rPr lang="en-US" b="1" dirty="0" smtClean="0">
                <a:ea typeface="+mn-ea"/>
              </a:rPr>
              <a:t>, SITE_EMAIL, SITE_LOC, SITE_LAT, SITE_LONG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SITE_WEB, </a:t>
            </a:r>
            <a:r>
              <a:rPr lang="en-US" b="1" dirty="0">
                <a:ea typeface="+mn-ea"/>
              </a:rPr>
              <a:t>SITE_SECURITY_ </a:t>
            </a:r>
            <a:r>
              <a:rPr lang="en-US" b="1" dirty="0" smtClean="0">
                <a:ea typeface="+mn-ea"/>
              </a:rPr>
              <a:t>EMAIL, </a:t>
            </a:r>
            <a:r>
              <a:rPr lang="en-US" b="1" dirty="0">
                <a:ea typeface="+mn-ea"/>
              </a:rPr>
              <a:t>SITE_SUPPORT_ EMAIL 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ea typeface="+mn-ea"/>
              </a:rPr>
              <a:t>SITE_OTHER_GRID </a:t>
            </a:r>
            <a:endParaRPr lang="en-US" b="1" dirty="0" smtClean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ea typeface="+mn-ea"/>
              </a:rPr>
              <a:t>Grid to which your site belongs. </a:t>
            </a: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ea typeface="+mn-ea"/>
              </a:rPr>
              <a:t>EX: </a:t>
            </a:r>
            <a:r>
              <a:rPr lang="en-US" dirty="0">
                <a:ea typeface="+mn-ea"/>
              </a:rPr>
              <a:t>SITE_OTHER_GRID=” WLCG|EGI” </a:t>
            </a:r>
            <a:endParaRPr lang="en-US" b="1" dirty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792820" lvl="3" indent="-113260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2 – understand config. (III)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6B70EAC7-071A-E140-A3E7-D4E49FDE9E3B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1300" y="620713"/>
            <a:ext cx="5689600" cy="3635375"/>
          </a:xfrm>
        </p:spPr>
        <p:txBody>
          <a:bodyPr>
            <a:normAutofit/>
          </a:bodyPr>
          <a:lstStyle/>
          <a:p>
            <a:pPr marL="169890" indent="-16989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a typeface="+mn-ea"/>
              </a:rPr>
              <a:t>Advanced configuration – manually</a:t>
            </a: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common configuration file - </a:t>
            </a:r>
            <a:r>
              <a:rPr lang="ro-RO" dirty="0">
                <a:ea typeface="+mn-ea"/>
              </a:rPr>
              <a:t>/etc/bdii/bdii.conf </a:t>
            </a:r>
            <a:endParaRPr lang="en-US" dirty="0" smtClean="0">
              <a:ea typeface="+mn-ea"/>
            </a:endParaRPr>
          </a:p>
          <a:p>
            <a:pPr marL="368095" lvl="1" indent="-141575" defTabSz="45304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specific site-level BDII files:</a:t>
            </a: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>
                <a:ea typeface="+mn-ea"/>
              </a:rPr>
              <a:t>/</a:t>
            </a:r>
            <a:r>
              <a:rPr lang="fi-FI" dirty="0" err="1">
                <a:ea typeface="+mn-ea"/>
              </a:rPr>
              <a:t>etc/bdii/bdii-</a:t>
            </a:r>
            <a:r>
              <a:rPr lang="fi-FI" dirty="0" err="1" smtClean="0">
                <a:ea typeface="+mn-ea"/>
              </a:rPr>
              <a:t>slapd.conf</a:t>
            </a:r>
            <a:endParaRPr lang="fi-FI" dirty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ea typeface="+mn-ea"/>
              </a:rPr>
              <a:t>/</a:t>
            </a:r>
            <a:r>
              <a:rPr lang="de-DE" dirty="0" err="1">
                <a:ea typeface="+mn-ea"/>
              </a:rPr>
              <a:t>etc</a:t>
            </a:r>
            <a:r>
              <a:rPr lang="de-DE" dirty="0">
                <a:ea typeface="+mn-ea"/>
              </a:rPr>
              <a:t>/</a:t>
            </a:r>
            <a:r>
              <a:rPr lang="de-DE" dirty="0" err="1">
                <a:ea typeface="+mn-ea"/>
              </a:rPr>
              <a:t>glite</a:t>
            </a:r>
            <a:r>
              <a:rPr lang="de-DE" dirty="0">
                <a:ea typeface="+mn-ea"/>
              </a:rPr>
              <a:t>-info-</a:t>
            </a:r>
            <a:r>
              <a:rPr lang="de-DE" dirty="0" err="1">
                <a:ea typeface="+mn-ea"/>
              </a:rPr>
              <a:t>static</a:t>
            </a:r>
            <a:r>
              <a:rPr lang="de-DE" dirty="0">
                <a:ea typeface="+mn-ea"/>
              </a:rPr>
              <a:t>/</a:t>
            </a:r>
            <a:r>
              <a:rPr lang="de-DE" dirty="0" err="1">
                <a:ea typeface="+mn-ea"/>
              </a:rPr>
              <a:t>site</a:t>
            </a:r>
            <a:r>
              <a:rPr lang="de-DE" dirty="0">
                <a:ea typeface="+mn-ea"/>
              </a:rPr>
              <a:t>/</a:t>
            </a:r>
            <a:r>
              <a:rPr lang="de-DE" dirty="0" err="1" smtClean="0">
                <a:ea typeface="+mn-ea"/>
              </a:rPr>
              <a:t>site.cfg</a:t>
            </a:r>
            <a:endParaRPr lang="de-DE" dirty="0">
              <a:ea typeface="+mn-ea"/>
            </a:endParaRPr>
          </a:p>
          <a:p>
            <a:pPr marL="566299" lvl="2" indent="-113260" defTabSz="45304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>
                <a:ea typeface="+mn-ea"/>
              </a:rPr>
              <a:t>/</a:t>
            </a:r>
            <a:r>
              <a:rPr lang="fi-FI" dirty="0" err="1">
                <a:ea typeface="+mn-ea"/>
              </a:rPr>
              <a:t>etc/bdii/gip/site-</a:t>
            </a:r>
            <a:r>
              <a:rPr lang="fi-FI" dirty="0" err="1" smtClean="0">
                <a:ea typeface="+mn-ea"/>
              </a:rPr>
              <a:t>urls.conf</a:t>
            </a:r>
            <a:endParaRPr lang="en-US" dirty="0">
              <a:ea typeface="+mn-ea"/>
            </a:endParaRPr>
          </a:p>
        </p:txBody>
      </p:sp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xfrm>
            <a:off x="71438" y="36513"/>
            <a:ext cx="5138737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Step 2 – understand config. (IV) 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fld id="{FDCA7E96-5DA5-6E46-87AF-896798A39165}" type="slidenum">
              <a:rPr lang="de-DE" sz="1000">
                <a:solidFill>
                  <a:srgbClr val="FFFFFF"/>
                </a:solidFill>
                <a:cs typeface="Arial" charset="0"/>
              </a:rPr>
              <a:pPr defTabSz="452438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it-IT" sz="1000">
                <a:solidFill>
                  <a:srgbClr val="FFFFFF"/>
                </a:solidFill>
                <a:cs typeface="Arial" charset="0"/>
              </a:rPr>
              <a:t>19/09/2012</a:t>
            </a:r>
          </a:p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endParaRPr lang="de-DE" sz="1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452438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2438" fontAlgn="base">
              <a:spcBef>
                <a:spcPct val="0"/>
              </a:spcBef>
              <a:spcAft>
                <a:spcPct val="0"/>
              </a:spcAft>
            </a:pPr>
            <a:r>
              <a:rPr lang="de-DE" sz="1000">
                <a:solidFill>
                  <a:schemeClr val="bg1"/>
                </a:solidFill>
                <a:cs typeface="Arial" charset="0"/>
              </a:rPr>
              <a:t>EGI-TF 2012</a:t>
            </a:r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7752</TotalTime>
  <Words>1459</Words>
  <Application>Microsoft Macintosh PowerPoint</Application>
  <PresentationFormat>Custom</PresentationFormat>
  <Paragraphs>236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Larissa-Design</vt:lpstr>
      <vt:lpstr>Site-level BDII installation &amp; configuration tutorial (http://www.pd.infn.it/~aiftim/ )</vt:lpstr>
      <vt:lpstr>Grid Information System - structure</vt:lpstr>
      <vt:lpstr>Documentation</vt:lpstr>
      <vt:lpstr>Step 0 – prerequisites</vt:lpstr>
      <vt:lpstr>Step 1 – installation </vt:lpstr>
      <vt:lpstr>Step 2 – understand config.</vt:lpstr>
      <vt:lpstr>Step 2 – understand config. (II)</vt:lpstr>
      <vt:lpstr>Step 2 – understand config. (III)</vt:lpstr>
      <vt:lpstr>Step 2 – understand config. (IV) </vt:lpstr>
      <vt:lpstr>Step 3 – customize  &amp; configure</vt:lpstr>
      <vt:lpstr>Step 4 –  Verify result</vt:lpstr>
      <vt:lpstr>How to query Information system</vt:lpstr>
      <vt:lpstr>How to query Information system</vt:lpstr>
      <vt:lpstr>How to query Information system</vt:lpstr>
      <vt:lpstr>glue-validator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Status</dc:title>
  <dc:subject/>
  <dc:creator>C. Aiftimiei</dc:creator>
  <cp:keywords/>
  <dc:description/>
  <cp:lastModifiedBy>Cristina Aiftimiei</cp:lastModifiedBy>
  <cp:revision>541</cp:revision>
  <dcterms:created xsi:type="dcterms:W3CDTF">2011-10-04T06:09:25Z</dcterms:created>
  <dcterms:modified xsi:type="dcterms:W3CDTF">2012-09-19T13:12:59Z</dcterms:modified>
  <cp:category/>
</cp:coreProperties>
</file>