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4" r:id="rId2"/>
    <p:sldId id="335" r:id="rId3"/>
    <p:sldId id="339" r:id="rId4"/>
    <p:sldId id="260" r:id="rId5"/>
    <p:sldId id="342" r:id="rId6"/>
    <p:sldId id="261" r:id="rId7"/>
    <p:sldId id="336" r:id="rId8"/>
    <p:sldId id="338" r:id="rId9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FF"/>
    <a:srgbClr val="FFFF99"/>
    <a:srgbClr val="FFFFFF"/>
    <a:srgbClr val="E0F1F2"/>
    <a:srgbClr val="FFFF00"/>
    <a:srgbClr val="FF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6957518A-C140-45C9-9ADA-3BD73984A6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007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34E5D1-4B17-4527-8319-EFA4AAE3E487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/>
              <a:t>Paolo Sartori Dip. Di Fisica “G.Galilei” Padova  </a:t>
            </a:r>
          </a:p>
          <a:p>
            <a:pPr eaLnBrk="1" hangingPunct="1"/>
            <a:r>
              <a:rPr lang="it-IT"/>
              <a:t>Lezioni Fisica 1 Ingegneria Informatica </a:t>
            </a:r>
          </a:p>
          <a:p>
            <a:pPr eaLnBrk="1" hangingPunct="1"/>
            <a:r>
              <a:rPr lang="it-IT"/>
              <a:t>corso di laurea di 1° livello in Teledidattica </a:t>
            </a:r>
          </a:p>
        </p:txBody>
      </p:sp>
    </p:spTree>
    <p:extLst>
      <p:ext uri="{BB962C8B-B14F-4D97-AF65-F5344CB8AC3E}">
        <p14:creationId xmlns:p14="http://schemas.microsoft.com/office/powerpoint/2010/main" val="204506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12A6F-60E0-42B3-9BC1-BE9F23C510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5A3AF-7336-443D-A868-B2F0DAA2CD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DCE2-D85F-4D9B-B69B-5300784030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449B-EF50-4F66-B72A-E9C88794CC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C9D89-29B1-4E2E-BDA1-162A39C2D5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BDC7-9A13-4428-89D6-A5492AA79D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CFE10-5C48-44D4-AC50-09268905CE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F4868-F470-4896-B49C-F08F6BF16E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FACB-2EE8-4A85-86F3-3CCC63A1F9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74C93-2C79-468C-92DA-B048C08368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F3290-584E-4AFA-864E-F8425B69BE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A20083-42B1-409B-820A-82C9D9B145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hyperlink" Target="http://www.pd.infn.it/~psartor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d.infn.it/~zotto/laboratorio/lab_studenti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884595" y="1197947"/>
            <a:ext cx="5368777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it-IT" sz="1600" b="1" dirty="0">
                <a:solidFill>
                  <a:srgbClr val="FF0000"/>
                </a:solidFill>
              </a:rPr>
              <a:t>PAOLO SARTORI</a:t>
            </a:r>
          </a:p>
          <a:p>
            <a:pPr algn="ctr">
              <a:tabLst>
                <a:tab pos="457200" algn="l"/>
              </a:tabLst>
            </a:pPr>
            <a:r>
              <a:rPr lang="it-IT" sz="1600" b="1" dirty="0"/>
              <a:t>paolo.sartori@unipd.it</a:t>
            </a:r>
          </a:p>
          <a:p>
            <a:pPr algn="ctr">
              <a:tabLst>
                <a:tab pos="457200" algn="l"/>
              </a:tabLst>
            </a:pPr>
            <a:endParaRPr lang="it-IT" sz="1200" dirty="0"/>
          </a:p>
          <a:p>
            <a:pPr algn="ctr">
              <a:tabLst>
                <a:tab pos="457200" algn="l"/>
              </a:tabLst>
            </a:pPr>
            <a:r>
              <a:rPr lang="it-IT" sz="1600" b="1" dirty="0">
                <a:solidFill>
                  <a:srgbClr val="0033CC"/>
                </a:solidFill>
                <a:hlinkClick r:id="rId4"/>
              </a:rPr>
              <a:t>http://www.pd.infn.it/</a:t>
            </a:r>
            <a:r>
              <a:rPr lang="it-IT" sz="1600" b="1" dirty="0" err="1">
                <a:solidFill>
                  <a:srgbClr val="0033CC"/>
                </a:solidFill>
                <a:hlinkClick r:id="rId4"/>
              </a:rPr>
              <a:t>~psartori</a:t>
            </a:r>
            <a:endParaRPr lang="it-IT" sz="1600" b="1" dirty="0">
              <a:solidFill>
                <a:srgbClr val="0033CC"/>
              </a:solidFill>
            </a:endParaRPr>
          </a:p>
          <a:p>
            <a:pPr algn="ctr">
              <a:tabLst>
                <a:tab pos="457200" algn="l"/>
              </a:tabLst>
            </a:pPr>
            <a:endParaRPr lang="it-IT" sz="800" b="1" dirty="0"/>
          </a:p>
          <a:p>
            <a:pPr algn="ctr">
              <a:tabLst>
                <a:tab pos="457200" algn="l"/>
              </a:tabLst>
            </a:pPr>
            <a:r>
              <a:rPr lang="it-IT" sz="1600" dirty="0"/>
              <a:t>Programmi</a:t>
            </a:r>
          </a:p>
          <a:p>
            <a:pPr algn="ctr">
              <a:tabLst>
                <a:tab pos="457200" algn="l"/>
              </a:tabLst>
            </a:pPr>
            <a:r>
              <a:rPr lang="it-IT" sz="1600" dirty="0"/>
              <a:t>Regole d’esame</a:t>
            </a:r>
          </a:p>
          <a:p>
            <a:pPr algn="ctr">
              <a:tabLst>
                <a:tab pos="457200" algn="l"/>
              </a:tabLst>
            </a:pPr>
            <a:r>
              <a:rPr lang="it-IT" sz="1600" dirty="0"/>
              <a:t>Date d’esame </a:t>
            </a:r>
            <a:r>
              <a:rPr lang="it-IT" sz="1600" b="1" i="1" u="sng" dirty="0"/>
              <a:t>indicative</a:t>
            </a:r>
          </a:p>
          <a:p>
            <a:pPr algn="ctr">
              <a:tabLst>
                <a:tab pos="457200" algn="l"/>
              </a:tabLst>
            </a:pPr>
            <a:r>
              <a:rPr lang="it-IT" sz="1600" dirty="0"/>
              <a:t>Risultati esami (prove scritte)</a:t>
            </a:r>
          </a:p>
          <a:p>
            <a:pPr algn="ctr">
              <a:tabLst>
                <a:tab pos="457200" algn="l"/>
              </a:tabLst>
            </a:pPr>
            <a:r>
              <a:rPr lang="it-IT" sz="1600" dirty="0"/>
              <a:t>Comunicazioni varie </a:t>
            </a:r>
          </a:p>
          <a:p>
            <a:pPr algn="ctr">
              <a:tabLst>
                <a:tab pos="457200" algn="l"/>
              </a:tabLst>
            </a:pPr>
            <a:r>
              <a:rPr lang="it-IT" sz="1600" dirty="0"/>
              <a:t>Assegnazione alle aule</a:t>
            </a:r>
          </a:p>
          <a:p>
            <a:pPr algn="ctr">
              <a:tabLst>
                <a:tab pos="457200" algn="l"/>
              </a:tabLst>
            </a:pPr>
            <a:r>
              <a:rPr lang="it-IT" sz="1600" dirty="0"/>
              <a:t>Convocazione esami orali</a:t>
            </a:r>
          </a:p>
          <a:p>
            <a:pPr algn="ctr">
              <a:tabLst>
                <a:tab pos="457200" algn="l"/>
              </a:tabLst>
            </a:pPr>
            <a:endParaRPr lang="it-IT" sz="800" dirty="0"/>
          </a:p>
          <a:p>
            <a:pPr algn="ctr">
              <a:tabLst>
                <a:tab pos="457200" algn="l"/>
              </a:tabLst>
            </a:pPr>
            <a:r>
              <a:rPr lang="it-IT" sz="1600" b="1" dirty="0" err="1">
                <a:solidFill>
                  <a:srgbClr val="FF0000"/>
                </a:solidFill>
              </a:rPr>
              <a:t>uniweb</a:t>
            </a:r>
            <a:endParaRPr lang="it-IT" sz="1600" b="1" dirty="0">
              <a:solidFill>
                <a:srgbClr val="FF0000"/>
              </a:solidFill>
            </a:endParaRPr>
          </a:p>
          <a:p>
            <a:pPr algn="ctr">
              <a:tabLst>
                <a:tab pos="457200" algn="l"/>
              </a:tabLst>
            </a:pPr>
            <a:endParaRPr lang="it-IT" sz="800" dirty="0"/>
          </a:p>
          <a:p>
            <a:pPr algn="ctr">
              <a:tabLst>
                <a:tab pos="457200" algn="l"/>
              </a:tabLst>
            </a:pPr>
            <a:r>
              <a:rPr lang="it-IT" sz="1600" dirty="0"/>
              <a:t> – consultazione liste d’esame  –</a:t>
            </a:r>
          </a:p>
          <a:p>
            <a:pPr algn="ctr">
              <a:tabLst>
                <a:tab pos="457200" algn="l"/>
              </a:tabLst>
            </a:pPr>
            <a:r>
              <a:rPr lang="it-IT" sz="1600" dirty="0"/>
              <a:t>– date esami –</a:t>
            </a:r>
          </a:p>
          <a:p>
            <a:pPr algn="ctr">
              <a:tabLst>
                <a:tab pos="457200" algn="l"/>
              </a:tabLst>
            </a:pPr>
            <a:r>
              <a:rPr lang="it-IT" sz="1600" dirty="0"/>
              <a:t> – iscrizione a liste d'esame (prove scritte e laboratorio) –</a:t>
            </a:r>
          </a:p>
          <a:p>
            <a:pPr algn="ctr">
              <a:tabLst>
                <a:tab pos="457200" algn="l"/>
              </a:tabLst>
            </a:pPr>
            <a:r>
              <a:rPr lang="it-IT" sz="1600" dirty="0"/>
              <a:t>- risultati esami orali – </a:t>
            </a:r>
          </a:p>
          <a:p>
            <a:pPr algn="ctr">
              <a:tabLst>
                <a:tab pos="457200" algn="l"/>
              </a:tabLst>
            </a:pPr>
            <a:endParaRPr lang="it-IT" sz="800" b="1" dirty="0"/>
          </a:p>
          <a:p>
            <a:pPr algn="ctr">
              <a:tabLst>
                <a:tab pos="457200" algn="l"/>
              </a:tabLst>
            </a:pPr>
            <a:endParaRPr lang="it-IT" dirty="0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6948488" y="174625"/>
          <a:ext cx="29686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0" name="Immagine bitmap" r:id="rId5" imgW="714286" imgH="724001" progId="PBrush">
                  <p:embed/>
                </p:oleObj>
              </mc:Choice>
              <mc:Fallback>
                <p:oleObj name="Immagine bitmap" r:id="rId5" imgW="714286" imgH="72400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174625"/>
                        <a:ext cx="29686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622300" y="889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latin typeface="Bradley Hand ITC" pitchFamily="66" charset="0"/>
              </a:rPr>
              <a:t>Paolo Sartori Dipartimento di Fisica Università degli studi di Padova </a:t>
            </a:r>
          </a:p>
          <a:p>
            <a:pPr algn="ctr"/>
            <a:r>
              <a:rPr lang="it-IT" sz="1200" b="1">
                <a:latin typeface="Bradley Hand ITC" pitchFamily="66" charset="0"/>
              </a:rPr>
              <a:t>Lezioni di Fisica 1 per Ingegneria Civile 1a - 2a squadra</a:t>
            </a:r>
          </a:p>
        </p:txBody>
      </p:sp>
      <p:graphicFrame>
        <p:nvGraphicFramePr>
          <p:cNvPr id="1027" name="Object 10"/>
          <p:cNvGraphicFramePr>
            <a:graphicFrameLocks noChangeAspect="1"/>
          </p:cNvGraphicFramePr>
          <p:nvPr/>
        </p:nvGraphicFramePr>
        <p:xfrm>
          <a:off x="2038350" y="203200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1" name="Immagine bitmap" r:id="rId7" imgW="857143" imgH="1209524" progId="PBrush">
                  <p:embed/>
                </p:oleObj>
              </mc:Choice>
              <mc:Fallback>
                <p:oleObj name="Immagine bitmap" r:id="rId7" imgW="857143" imgH="1209524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203200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EFACB-2EE8-4A85-86F3-3CCC63A1F98B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18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71550" y="1285306"/>
            <a:ext cx="7200900" cy="407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</a:rPr>
              <a:t>Testi ADOTTATI</a:t>
            </a:r>
          </a:p>
          <a:p>
            <a:pPr algn="ctr"/>
            <a:endParaRPr lang="it-IT" sz="800" b="1" dirty="0"/>
          </a:p>
          <a:p>
            <a:pPr algn="ctr"/>
            <a:r>
              <a:rPr lang="it-IT" sz="3200" b="1" dirty="0">
                <a:solidFill>
                  <a:srgbClr val="0000FF"/>
                </a:solidFill>
              </a:rPr>
              <a:t>Lezioni di FISICA 1</a:t>
            </a:r>
          </a:p>
          <a:p>
            <a:pPr algn="ctr"/>
            <a:endParaRPr lang="it-IT" sz="800" dirty="0"/>
          </a:p>
          <a:p>
            <a:pPr algn="ctr"/>
            <a:r>
              <a:rPr lang="it-IT" sz="3200" b="1" dirty="0">
                <a:solidFill>
                  <a:srgbClr val="0000FF"/>
                </a:solidFill>
              </a:rPr>
              <a:t>Esercizi di FISICA 1</a:t>
            </a:r>
          </a:p>
          <a:p>
            <a:pPr algn="ctr"/>
            <a:endParaRPr lang="it-IT" sz="3200" b="1" dirty="0">
              <a:solidFill>
                <a:srgbClr val="0000FF"/>
              </a:solidFill>
            </a:endParaRPr>
          </a:p>
          <a:p>
            <a:pPr algn="ctr"/>
            <a:r>
              <a:rPr lang="it-IT" sz="2800" b="1" dirty="0" err="1"/>
              <a:t>P.Sartori</a:t>
            </a:r>
            <a:r>
              <a:rPr lang="it-IT" sz="2800" b="1" dirty="0"/>
              <a:t> </a:t>
            </a:r>
          </a:p>
          <a:p>
            <a:pPr algn="ctr"/>
            <a:r>
              <a:rPr lang="it-IT" sz="2800" b="1" dirty="0"/>
              <a:t>Editore Esculapio (BO)</a:t>
            </a:r>
          </a:p>
          <a:p>
            <a:pPr algn="ctr"/>
            <a:r>
              <a:rPr lang="it-IT" sz="1600" b="1" dirty="0">
                <a:solidFill>
                  <a:srgbClr val="FF0000"/>
                </a:solidFill>
              </a:rPr>
              <a:t>Problemi svolti a lezione (e non solo):</a:t>
            </a:r>
          </a:p>
          <a:p>
            <a:r>
              <a:rPr lang="it-IT" sz="1200" dirty="0"/>
              <a:t> </a:t>
            </a:r>
          </a:p>
          <a:p>
            <a:pPr algn="ctr"/>
            <a:r>
              <a:rPr lang="en-US" b="1" dirty="0"/>
              <a:t>In </a:t>
            </a:r>
            <a:r>
              <a:rPr lang="en-US" b="1" dirty="0" err="1"/>
              <a:t>libreria</a:t>
            </a:r>
            <a:r>
              <a:rPr lang="en-US" b="1" dirty="0"/>
              <a:t> (</a:t>
            </a:r>
            <a:r>
              <a:rPr lang="en-US" b="1" dirty="0" err="1"/>
              <a:t>Progetto</a:t>
            </a:r>
            <a:r>
              <a:rPr lang="en-US" b="1" dirty="0"/>
              <a:t>, Cortina….)</a:t>
            </a:r>
          </a:p>
          <a:p>
            <a:pPr algn="ctr"/>
            <a:r>
              <a:rPr lang="en-US" sz="1200" b="1" dirty="0" err="1"/>
              <a:t>Acquisti</a:t>
            </a:r>
            <a:r>
              <a:rPr lang="en-US" sz="1200" b="1" dirty="0"/>
              <a:t> on-line: </a:t>
            </a:r>
            <a:r>
              <a:rPr lang="en-US" sz="1200" b="1" dirty="0">
                <a:solidFill>
                  <a:srgbClr val="0000FF"/>
                </a:solidFill>
              </a:rPr>
              <a:t>AMAZON, WEBSTER, HOEPLI, ESCULAPIO</a:t>
            </a:r>
            <a:endParaRPr lang="it-IT" sz="1200" b="1" dirty="0">
              <a:solidFill>
                <a:srgbClr val="0000FF"/>
              </a:solidFill>
            </a:endParaRPr>
          </a:p>
          <a:p>
            <a:r>
              <a:rPr lang="en-US" sz="1200" b="1" dirty="0"/>
              <a:t> </a:t>
            </a:r>
            <a:endParaRPr lang="it-IT" sz="800" dirty="0"/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6837363" y="206375"/>
          <a:ext cx="29686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4" name="Immagine bitmap" r:id="rId3" imgW="714286" imgH="724001" progId="PBrush">
                  <p:embed/>
                </p:oleObj>
              </mc:Choice>
              <mc:Fallback>
                <p:oleObj name="Immagine bitmap" r:id="rId3" imgW="714286" imgH="72400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363" y="206375"/>
                        <a:ext cx="29686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622300" y="889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latin typeface="Bradley Hand ITC" pitchFamily="66" charset="0"/>
              </a:rPr>
              <a:t>Paolo Sartori Dipartimento di Fisica Università degli studi di Padova </a:t>
            </a:r>
          </a:p>
          <a:p>
            <a:pPr algn="ctr"/>
            <a:r>
              <a:rPr lang="it-IT" sz="1200" b="1">
                <a:latin typeface="Bradley Hand ITC" pitchFamily="66" charset="0"/>
              </a:rPr>
              <a:t>Lezioni di Fisica 1 per Ingegneria Civile 1a - 2a squadra</a:t>
            </a:r>
          </a:p>
        </p:txBody>
      </p:sp>
      <p:graphicFrame>
        <p:nvGraphicFramePr>
          <p:cNvPr id="2051" name="Object 10"/>
          <p:cNvGraphicFramePr>
            <a:graphicFrameLocks noChangeAspect="1"/>
          </p:cNvGraphicFramePr>
          <p:nvPr/>
        </p:nvGraphicFramePr>
        <p:xfrm>
          <a:off x="2038350" y="203200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5" name="Immagine bitmap" r:id="rId5" imgW="857143" imgH="1209524" progId="PBrush">
                  <p:embed/>
                </p:oleObj>
              </mc:Choice>
              <mc:Fallback>
                <p:oleObj name="Immagine bitmap" r:id="rId5" imgW="857143" imgH="1209524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203200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EFACB-2EE8-4A85-86F3-3CCC63A1F98B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330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71550" y="1286768"/>
            <a:ext cx="7200900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Testo consigliato</a:t>
            </a:r>
          </a:p>
          <a:p>
            <a:r>
              <a:rPr lang="en-US" sz="1200" b="1" dirty="0"/>
              <a:t> </a:t>
            </a:r>
            <a:endParaRPr lang="it-IT" sz="800" dirty="0"/>
          </a:p>
          <a:p>
            <a:pPr algn="ctr"/>
            <a:r>
              <a:rPr lang="it-IT" sz="2800" b="1" dirty="0"/>
              <a:t>Fisica Generale Meccanica e Termodinamica</a:t>
            </a:r>
          </a:p>
          <a:p>
            <a:pPr algn="ctr"/>
            <a:r>
              <a:rPr lang="it-IT" sz="2800" b="1" dirty="0"/>
              <a:t>Zotto P., Lo Russo S. , Sartori P.</a:t>
            </a:r>
          </a:p>
          <a:p>
            <a:pPr algn="ctr"/>
            <a:r>
              <a:rPr lang="it-IT" sz="2800" b="1" dirty="0"/>
              <a:t>Ed. La Dotta</a:t>
            </a:r>
          </a:p>
          <a:p>
            <a:pPr algn="ctr"/>
            <a:endParaRPr lang="it-IT" sz="1200" dirty="0">
              <a:solidFill>
                <a:srgbClr val="FF0000"/>
              </a:solidFill>
            </a:endParaRP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Testi per consultazione</a:t>
            </a:r>
          </a:p>
          <a:p>
            <a:pPr algn="ctr"/>
            <a:r>
              <a:rPr lang="it-IT" sz="2400" dirty="0" err="1"/>
              <a:t>Halliday</a:t>
            </a:r>
            <a:r>
              <a:rPr lang="it-IT" sz="2400" dirty="0"/>
              <a:t>, </a:t>
            </a:r>
            <a:r>
              <a:rPr lang="it-IT" sz="2400" dirty="0" err="1"/>
              <a:t>Resnik</a:t>
            </a:r>
            <a:r>
              <a:rPr lang="it-IT" sz="2400" dirty="0"/>
              <a:t>, </a:t>
            </a:r>
            <a:r>
              <a:rPr lang="it-IT" sz="2400" dirty="0" err="1"/>
              <a:t>Krane</a:t>
            </a:r>
            <a:r>
              <a:rPr lang="it-IT" sz="2400" dirty="0"/>
              <a:t> (Ambrosiana);</a:t>
            </a:r>
          </a:p>
          <a:p>
            <a:pPr algn="ctr"/>
            <a:r>
              <a:rPr lang="it-IT" sz="2400" dirty="0" err="1"/>
              <a:t>Mazzoldi</a:t>
            </a:r>
            <a:r>
              <a:rPr lang="it-IT" sz="2400" dirty="0"/>
              <a:t>, </a:t>
            </a:r>
            <a:r>
              <a:rPr lang="it-IT" sz="2400" dirty="0" err="1"/>
              <a:t>Nigro</a:t>
            </a:r>
            <a:r>
              <a:rPr lang="it-IT" sz="2400" dirty="0"/>
              <a:t>, Voci (SES);  </a:t>
            </a:r>
          </a:p>
          <a:p>
            <a:pPr algn="ctr"/>
            <a:r>
              <a:rPr lang="it-IT" sz="2400" dirty="0"/>
              <a:t>W.E. </a:t>
            </a:r>
            <a:r>
              <a:rPr lang="it-IT" sz="2400" dirty="0" err="1"/>
              <a:t>Gettys</a:t>
            </a:r>
            <a:r>
              <a:rPr lang="it-IT" sz="2400" dirty="0"/>
              <a:t>, </a:t>
            </a:r>
            <a:r>
              <a:rPr lang="it-IT" sz="2400" dirty="0" err="1"/>
              <a:t>F.J.</a:t>
            </a:r>
            <a:r>
              <a:rPr lang="it-IT" sz="2400" dirty="0"/>
              <a:t> </a:t>
            </a:r>
            <a:r>
              <a:rPr lang="it-IT" sz="2400" dirty="0" err="1"/>
              <a:t>Keller</a:t>
            </a:r>
            <a:r>
              <a:rPr lang="it-IT" sz="2400" dirty="0"/>
              <a:t>, </a:t>
            </a:r>
            <a:r>
              <a:rPr lang="it-IT" sz="2400" dirty="0" err="1"/>
              <a:t>M.J.</a:t>
            </a:r>
            <a:r>
              <a:rPr lang="it-IT" sz="2400" dirty="0"/>
              <a:t> </a:t>
            </a:r>
            <a:r>
              <a:rPr lang="it-IT" sz="2400" dirty="0" err="1"/>
              <a:t>Skove</a:t>
            </a:r>
            <a:r>
              <a:rPr lang="it-IT" sz="2400" dirty="0"/>
              <a:t>  (McGraw-Hill)</a:t>
            </a:r>
          </a:p>
          <a:p>
            <a:pPr algn="ctr"/>
            <a:r>
              <a:rPr lang="it-IT" sz="2400" dirty="0"/>
              <a:t>M. Alonso. E. </a:t>
            </a:r>
            <a:r>
              <a:rPr lang="it-IT" sz="2400" dirty="0" err="1"/>
              <a:t>Finn</a:t>
            </a:r>
            <a:r>
              <a:rPr lang="it-IT" sz="2400" dirty="0"/>
              <a:t> (</a:t>
            </a:r>
            <a:r>
              <a:rPr lang="it-IT" sz="2400" dirty="0" err="1"/>
              <a:t>Masson</a:t>
            </a:r>
            <a:r>
              <a:rPr lang="it-IT" sz="2400" dirty="0"/>
              <a:t>) 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6837363" y="206375"/>
          <a:ext cx="29686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0" name="Immagine bitmap" r:id="rId3" imgW="714286" imgH="724001" progId="PBrush">
                  <p:embed/>
                </p:oleObj>
              </mc:Choice>
              <mc:Fallback>
                <p:oleObj name="Immagine bitmap" r:id="rId3" imgW="714286" imgH="724001" progId="PBrush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363" y="206375"/>
                        <a:ext cx="29686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622300" y="889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latin typeface="Bradley Hand ITC" pitchFamily="66" charset="0"/>
              </a:rPr>
              <a:t>Paolo Sartori Dipartimento di Fisica Università degli studi di Padova </a:t>
            </a:r>
          </a:p>
          <a:p>
            <a:pPr algn="ctr"/>
            <a:r>
              <a:rPr lang="it-IT" sz="1200" b="1">
                <a:latin typeface="Bradley Hand ITC" pitchFamily="66" charset="0"/>
              </a:rPr>
              <a:t>Lezioni di Fisica 1 per Ingegneria Civile 1a - 2a squadra</a:t>
            </a:r>
          </a:p>
        </p:txBody>
      </p:sp>
      <p:graphicFrame>
        <p:nvGraphicFramePr>
          <p:cNvPr id="2051" name="Object 10"/>
          <p:cNvGraphicFramePr>
            <a:graphicFrameLocks noChangeAspect="1"/>
          </p:cNvGraphicFramePr>
          <p:nvPr/>
        </p:nvGraphicFramePr>
        <p:xfrm>
          <a:off x="2038350" y="203200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1" name="Immagine bitmap" r:id="rId5" imgW="857143" imgH="1209524" progId="PBrush">
                  <p:embed/>
                </p:oleObj>
              </mc:Choice>
              <mc:Fallback>
                <p:oleObj name="Immagine bitmap" r:id="rId5" imgW="857143" imgH="1209524" progId="PBrush">
                  <p:embed/>
                  <p:pic>
                    <p:nvPicPr>
                      <p:cNvPr id="205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203200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EFACB-2EE8-4A85-86F3-3CCC63A1F98B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708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487488" y="793750"/>
            <a:ext cx="617061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 algn="ctr"/>
            <a:r>
              <a:rPr lang="it-IT" dirty="0"/>
              <a:t>Modalità per superare l’esame:</a:t>
            </a:r>
          </a:p>
          <a:p>
            <a:pPr indent="449263" algn="ctr"/>
            <a:r>
              <a:rPr lang="it-IT" dirty="0"/>
              <a:t>prova scritta + test finale di laboratorio + esame orale</a:t>
            </a:r>
          </a:p>
          <a:p>
            <a:pPr indent="449263" algn="ctr"/>
            <a:r>
              <a:rPr lang="it-IT" sz="1600" dirty="0"/>
              <a:t>Per le regole vedere nel sito le istruzioni corrispondenti 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6837363" y="206375"/>
          <a:ext cx="29686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Immagine bitmap" r:id="rId3" imgW="714286" imgH="724001" progId="PBrush">
                  <p:embed/>
                </p:oleObj>
              </mc:Choice>
              <mc:Fallback>
                <p:oleObj name="Immagine bitmap" r:id="rId3" imgW="714286" imgH="724001" progId="PBrush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363" y="206375"/>
                        <a:ext cx="29686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622300" y="889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latin typeface="Bradley Hand ITC" pitchFamily="66" charset="0"/>
              </a:rPr>
              <a:t>Paolo Sartori Dipartimento di Fisica Università degli studi di Padova </a:t>
            </a:r>
          </a:p>
          <a:p>
            <a:pPr algn="ctr"/>
            <a:r>
              <a:rPr lang="it-IT" sz="1200" b="1">
                <a:latin typeface="Bradley Hand ITC" pitchFamily="66" charset="0"/>
              </a:rPr>
              <a:t>Lezioni di Fisica 1 per Ingegneria Civile 1a - 2a squadra</a:t>
            </a:r>
          </a:p>
        </p:txBody>
      </p:sp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2038350" y="203200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Immagine bitmap" r:id="rId5" imgW="857143" imgH="1209524" progId="PBrush">
                  <p:embed/>
                </p:oleObj>
              </mc:Choice>
              <mc:Fallback>
                <p:oleObj name="Immagine bitmap" r:id="rId5" imgW="857143" imgH="1209524" progId="PBrush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203200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946275" y="1844675"/>
            <a:ext cx="5268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 algn="ctr"/>
            <a:r>
              <a:rPr lang="it-IT"/>
              <a:t>due prove scritte di accertamento intermedie :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2287588" y="2320925"/>
            <a:ext cx="4560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/>
            <a:r>
              <a:rPr lang="it-IT" dirty="0">
                <a:solidFill>
                  <a:srgbClr val="FF0000"/>
                </a:solidFill>
              </a:rPr>
              <a:t>	   1</a:t>
            </a:r>
            <a:r>
              <a:rPr lang="it-IT" b="1" baseline="30000" dirty="0">
                <a:solidFill>
                  <a:srgbClr val="FF0000"/>
                </a:solidFill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prova       08 maggio</a:t>
            </a:r>
          </a:p>
          <a:p>
            <a:pPr indent="449263"/>
            <a:r>
              <a:rPr lang="it-IT" dirty="0">
                <a:solidFill>
                  <a:srgbClr val="FF0000"/>
                </a:solidFill>
              </a:rPr>
              <a:t>	   2</a:t>
            </a:r>
            <a:r>
              <a:rPr lang="it-IT" b="1" baseline="30000" dirty="0">
                <a:solidFill>
                  <a:srgbClr val="FF0000"/>
                </a:solidFill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prova       29 maggio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663700" y="3046953"/>
            <a:ext cx="576738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ctr"/>
            <a:r>
              <a:rPr lang="it-IT" sz="1600" dirty="0"/>
              <a:t>Superamento prova scritta</a:t>
            </a:r>
          </a:p>
          <a:p>
            <a:pPr indent="449263" algn="ctr"/>
            <a:endParaRPr lang="it-IT" sz="1600" dirty="0"/>
          </a:p>
          <a:p>
            <a:pPr indent="449263" algn="ctr"/>
            <a:r>
              <a:rPr lang="it-IT" sz="1600" dirty="0"/>
              <a:t>prove di accertamento</a:t>
            </a:r>
          </a:p>
          <a:p>
            <a:pPr indent="449263" algn="ctr"/>
            <a:endParaRPr lang="it-IT" sz="800" dirty="0"/>
          </a:p>
          <a:p>
            <a:pPr indent="449263" algn="ctr"/>
            <a:r>
              <a:rPr lang="it-IT" sz="1600" b="1" dirty="0">
                <a:solidFill>
                  <a:srgbClr val="FF0000"/>
                </a:solidFill>
              </a:rPr>
              <a:t>media nei due compiti        15/30</a:t>
            </a:r>
          </a:p>
          <a:p>
            <a:pPr indent="449263" algn="ctr"/>
            <a:r>
              <a:rPr lang="it-IT" sz="1600" b="1" dirty="0">
                <a:solidFill>
                  <a:srgbClr val="FF0000"/>
                </a:solidFill>
              </a:rPr>
              <a:t>(con          voto minimo        12/30) </a:t>
            </a:r>
          </a:p>
          <a:p>
            <a:pPr indent="449263" algn="ctr"/>
            <a:r>
              <a:rPr lang="it-IT" sz="1600" b="1" dirty="0">
                <a:solidFill>
                  <a:srgbClr val="FF0000"/>
                </a:solidFill>
              </a:rPr>
              <a:t> </a:t>
            </a:r>
          </a:p>
          <a:p>
            <a:pPr indent="449263" algn="ctr"/>
            <a:r>
              <a:rPr lang="it-IT" sz="1600" b="1" cap="all" dirty="0">
                <a:solidFill>
                  <a:srgbClr val="0000FF"/>
                </a:solidFill>
              </a:rPr>
              <a:t>sessione normale</a:t>
            </a:r>
          </a:p>
          <a:p>
            <a:pPr indent="449263" algn="ctr"/>
            <a:r>
              <a:rPr lang="it-IT" sz="1600" b="1" dirty="0">
                <a:solidFill>
                  <a:srgbClr val="FF0000"/>
                </a:solidFill>
              </a:rPr>
              <a:t> voto minimo 18/30</a:t>
            </a:r>
          </a:p>
          <a:p>
            <a:pPr indent="449263" algn="ctr"/>
            <a:r>
              <a:rPr lang="it-IT" sz="1600" dirty="0"/>
              <a:t> </a:t>
            </a:r>
          </a:p>
          <a:p>
            <a:pPr indent="449263" algn="ctr"/>
            <a:r>
              <a:rPr lang="it-IT" sz="1600" dirty="0"/>
              <a:t>iscritti  2017/18 </a:t>
            </a:r>
          </a:p>
          <a:p>
            <a:pPr indent="449263" algn="ctr"/>
            <a:r>
              <a:rPr lang="it-IT" sz="1600" dirty="0"/>
              <a:t>risultato positivo +  bonus test laboratorio </a:t>
            </a:r>
          </a:p>
          <a:p>
            <a:pPr indent="449263" algn="ctr" eaLnBrk="0" hangingPunct="0"/>
            <a:endParaRPr lang="it-IT" sz="1600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EFACB-2EE8-4A85-86F3-3CCC63A1F98B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DCC54-ED08-4FCB-8B63-D77BE4CB65A0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03497" y="1878153"/>
            <a:ext cx="848650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b="1" dirty="0">
                <a:solidFill>
                  <a:srgbClr val="0000FF"/>
                </a:solidFill>
              </a:rPr>
              <a:t>ORALE TIPO A</a:t>
            </a:r>
          </a:p>
          <a:p>
            <a:endParaRPr lang="it-IT" b="1" dirty="0">
              <a:solidFill>
                <a:srgbClr val="0000FF"/>
              </a:solidFill>
            </a:endParaRPr>
          </a:p>
          <a:p>
            <a:r>
              <a:rPr lang="it-IT" dirty="0">
                <a:solidFill>
                  <a:srgbClr val="0000FF"/>
                </a:solidFill>
              </a:rPr>
              <a:t>L’esame orale consiste in due (2) domande a cui lo studente deve rispondere che verrà scelta dal docente entro un elenco di domande già presenti nel sito del docente.</a:t>
            </a:r>
          </a:p>
          <a:p>
            <a:r>
              <a:rPr lang="it-IT" dirty="0">
                <a:solidFill>
                  <a:srgbClr val="0000FF"/>
                </a:solidFill>
              </a:rPr>
              <a:t>Nel caso lo studente scelga di sostenere l’orale di tipo A, il voto massimo registrato (comprensivo di prova scritta e risultati di laboratorio):</a:t>
            </a:r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non supererà il voto della prova scritta + 1 punto</a:t>
            </a:r>
          </a:p>
          <a:p>
            <a:r>
              <a:rPr lang="it-IT" b="1" dirty="0">
                <a:solidFill>
                  <a:srgbClr val="FF0000"/>
                </a:solidFill>
              </a:rPr>
              <a:t>non può essere superiore a 27.</a:t>
            </a:r>
          </a:p>
          <a:p>
            <a:r>
              <a:rPr lang="it-IT" dirty="0">
                <a:solidFill>
                  <a:srgbClr val="0000FF"/>
                </a:solidFill>
              </a:rPr>
              <a:t> </a:t>
            </a:r>
          </a:p>
          <a:p>
            <a:r>
              <a:rPr lang="it-IT" b="1" dirty="0">
                <a:solidFill>
                  <a:srgbClr val="0000FF"/>
                </a:solidFill>
              </a:rPr>
              <a:t>2. ORALE TIPO B </a:t>
            </a:r>
          </a:p>
          <a:p>
            <a:r>
              <a:rPr lang="it-IT" dirty="0">
                <a:solidFill>
                  <a:srgbClr val="0000FF"/>
                </a:solidFill>
              </a:rPr>
              <a:t> </a:t>
            </a:r>
          </a:p>
          <a:p>
            <a:r>
              <a:rPr lang="it-IT" dirty="0">
                <a:solidFill>
                  <a:srgbClr val="0000FF"/>
                </a:solidFill>
              </a:rPr>
              <a:t>L’esame orale verte su tutto il programma del corso così come svolto a lezione. Può prevedere lo svolgimento di applicazioni ed esercizi, la dimostrazione dei teoremi illustrati a lezione, la discussione di principi e di esperimenti presentati a lezione.</a:t>
            </a:r>
          </a:p>
          <a:p>
            <a:r>
              <a:rPr lang="it-IT" b="1" dirty="0">
                <a:solidFill>
                  <a:srgbClr val="0000FF"/>
                </a:solidFill>
              </a:rPr>
              <a:t> </a:t>
            </a:r>
            <a:endParaRPr lang="it-IT" dirty="0">
              <a:solidFill>
                <a:srgbClr val="0000FF"/>
              </a:solidFill>
            </a:endParaRPr>
          </a:p>
          <a:p>
            <a:endParaRPr lang="it-IT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19"/>
          <p:cNvGraphicFramePr>
            <a:graphicFrameLocks noChangeAspect="1"/>
          </p:cNvGraphicFramePr>
          <p:nvPr/>
        </p:nvGraphicFramePr>
        <p:xfrm>
          <a:off x="7019925" y="144463"/>
          <a:ext cx="296863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1" name="Immagine bitmap" r:id="rId3" imgW="714286" imgH="724001" progId="PBrush">
                  <p:embed/>
                </p:oleObj>
              </mc:Choice>
              <mc:Fallback>
                <p:oleObj name="Immagine bitmap" r:id="rId3" imgW="714286" imgH="724001" progId="PBrush">
                  <p:embed/>
                  <p:pic>
                    <p:nvPicPr>
                      <p:cNvPr id="4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144463"/>
                        <a:ext cx="296863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622300" y="889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solidFill>
                  <a:schemeClr val="tx1"/>
                </a:solidFill>
                <a:latin typeface="Bradley Hand ITC" pitchFamily="66" charset="0"/>
              </a:rPr>
              <a:t>Paolo Sartori Dipartimento di Fisica Università degli studi di Padova </a:t>
            </a:r>
          </a:p>
          <a:p>
            <a:pPr algn="ctr"/>
            <a:r>
              <a:rPr lang="it-IT" sz="1200" b="1">
                <a:solidFill>
                  <a:schemeClr val="tx1"/>
                </a:solidFill>
                <a:latin typeface="Bradley Hand ITC" pitchFamily="66" charset="0"/>
              </a:rPr>
              <a:t>Lezioni di Fisica generale 2 per Ingegneria dell'Informazione</a:t>
            </a:r>
          </a:p>
        </p:txBody>
      </p:sp>
      <p:graphicFrame>
        <p:nvGraphicFramePr>
          <p:cNvPr id="6" name="Object 21"/>
          <p:cNvGraphicFramePr>
            <a:graphicFrameLocks noChangeAspect="1"/>
          </p:cNvGraphicFramePr>
          <p:nvPr/>
        </p:nvGraphicFramePr>
        <p:xfrm>
          <a:off x="1835150" y="188913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2" name="Immagine bitmap" r:id="rId5" imgW="857143" imgH="1209524" progId="PBrush">
                  <p:embed/>
                </p:oleObj>
              </mc:Choice>
              <mc:Fallback>
                <p:oleObj name="Immagine bitmap" r:id="rId5" imgW="857143" imgH="1209524" progId="PBrush">
                  <p:embed/>
                  <p:pic>
                    <p:nvPicPr>
                      <p:cNvPr id="6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88913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2"/>
          <p:cNvGraphicFramePr>
            <a:graphicFrameLocks noChangeAspect="1"/>
          </p:cNvGraphicFramePr>
          <p:nvPr/>
        </p:nvGraphicFramePr>
        <p:xfrm>
          <a:off x="1835150" y="169863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3" name="Immagine bitmap" r:id="rId7" imgW="857143" imgH="1209524" progId="PBrush">
                  <p:embed/>
                </p:oleObj>
              </mc:Choice>
              <mc:Fallback>
                <p:oleObj name="Immagine bitmap" r:id="rId7" imgW="857143" imgH="1209524" progId="PBrush">
                  <p:embed/>
                  <p:pic>
                    <p:nvPicPr>
                      <p:cNvPr id="7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69863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209060" y="903733"/>
            <a:ext cx="2068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it-IT" sz="2000" b="1" dirty="0">
                <a:solidFill>
                  <a:srgbClr val="FF0000"/>
                </a:solidFill>
              </a:rPr>
              <a:t>ESAME ORALE</a:t>
            </a:r>
          </a:p>
        </p:txBody>
      </p:sp>
    </p:spTree>
    <p:extLst>
      <p:ext uri="{BB962C8B-B14F-4D97-AF65-F5344CB8AC3E}">
        <p14:creationId xmlns:p14="http://schemas.microsoft.com/office/powerpoint/2010/main" val="3903062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22300" y="1067842"/>
            <a:ext cx="6920657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49263">
              <a:defRPr/>
            </a:pPr>
            <a:r>
              <a:rPr lang="it-IT" dirty="0">
                <a:solidFill>
                  <a:srgbClr val="FF0000"/>
                </a:solidFill>
              </a:rPr>
              <a:t>		</a:t>
            </a:r>
            <a:r>
              <a:rPr lang="it-IT" b="1" dirty="0">
                <a:solidFill>
                  <a:srgbClr val="FF0000"/>
                </a:solidFill>
              </a:rPr>
              <a:t>1° appello scritto    05 giugno</a:t>
            </a:r>
          </a:p>
          <a:p>
            <a:pPr indent="449263">
              <a:defRPr/>
            </a:pPr>
            <a:r>
              <a:rPr lang="it-IT" b="1" dirty="0">
                <a:solidFill>
                  <a:srgbClr val="FF0000"/>
                </a:solidFill>
              </a:rPr>
              <a:t>		2° appello scritto    17 giugno</a:t>
            </a:r>
          </a:p>
          <a:p>
            <a:pPr indent="449263">
              <a:defRPr/>
            </a:pPr>
            <a:endParaRPr lang="it-IT" sz="800" b="1" dirty="0">
              <a:solidFill>
                <a:srgbClr val="FF0000"/>
              </a:solidFill>
            </a:endParaRPr>
          </a:p>
          <a:p>
            <a:pPr indent="449263">
              <a:defRPr/>
            </a:pPr>
            <a:r>
              <a:rPr lang="it-IT" b="1" dirty="0">
                <a:solidFill>
                  <a:srgbClr val="FF0000"/>
                </a:solidFill>
              </a:rPr>
              <a:t>		1° appello orale       10 giugno</a:t>
            </a:r>
          </a:p>
          <a:p>
            <a:pPr indent="449263">
              <a:defRPr/>
            </a:pPr>
            <a:r>
              <a:rPr lang="it-IT" b="1" dirty="0">
                <a:solidFill>
                  <a:srgbClr val="FF0000"/>
                </a:solidFill>
              </a:rPr>
              <a:t>		2° appello orale       20 giugno</a:t>
            </a:r>
          </a:p>
          <a:p>
            <a:pPr indent="449263">
              <a:defRPr/>
            </a:pPr>
            <a:endParaRPr lang="it-IT" sz="800" dirty="0"/>
          </a:p>
          <a:p>
            <a:pPr indent="449263" algn="ctr">
              <a:defRPr/>
            </a:pPr>
            <a:r>
              <a:rPr lang="it-IT" dirty="0"/>
              <a:t>Appelli successivi</a:t>
            </a:r>
          </a:p>
          <a:p>
            <a:pPr indent="449263" algn="ctr">
              <a:defRPr/>
            </a:pPr>
            <a:r>
              <a:rPr lang="it-IT" dirty="0"/>
              <a:t>appello Bressanone (agosto)</a:t>
            </a:r>
          </a:p>
          <a:p>
            <a:pPr indent="449263" algn="ctr">
              <a:defRPr/>
            </a:pPr>
            <a:r>
              <a:rPr lang="it-IT" dirty="0"/>
              <a:t>1 appello scritto + orale a settembre</a:t>
            </a:r>
          </a:p>
          <a:p>
            <a:pPr indent="449263" algn="ctr">
              <a:defRPr/>
            </a:pPr>
            <a:r>
              <a:rPr lang="it-IT" dirty="0"/>
              <a:t>1 appello  scritto + orale a febbraio</a:t>
            </a:r>
          </a:p>
          <a:p>
            <a:pPr indent="449263">
              <a:defRPr/>
            </a:pPr>
            <a:endParaRPr lang="it-IT" sz="800" dirty="0"/>
          </a:p>
          <a:p>
            <a:pPr indent="449263" algn="ctr">
              <a:defRPr/>
            </a:pPr>
            <a:r>
              <a:rPr lang="it-IT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Le date fissate sono indicative e </a:t>
            </a:r>
          </a:p>
          <a:p>
            <a:pPr indent="449263" algn="ctr">
              <a:defRPr/>
            </a:pPr>
            <a:r>
              <a:rPr lang="it-IT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potranno subire variazioni </a:t>
            </a: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6837363" y="206375"/>
          <a:ext cx="29686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Immagine bitmap" r:id="rId3" imgW="714286" imgH="724001" progId="PBrush">
                  <p:embed/>
                </p:oleObj>
              </mc:Choice>
              <mc:Fallback>
                <p:oleObj name="Immagine bitmap" r:id="rId3" imgW="714286" imgH="724001" progId="PBrush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363" y="206375"/>
                        <a:ext cx="29686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622300" y="889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latin typeface="Bradley Hand ITC" pitchFamily="66" charset="0"/>
              </a:rPr>
              <a:t>Paolo Sartori Dipartimento di Fisica Università degli studi di Padova </a:t>
            </a:r>
          </a:p>
          <a:p>
            <a:pPr algn="ctr"/>
            <a:r>
              <a:rPr lang="it-IT" sz="1200" b="1">
                <a:latin typeface="Bradley Hand ITC" pitchFamily="66" charset="0"/>
              </a:rPr>
              <a:t>Lezioni di Fisica 1 per Ingegneria Civile 1a - 2a squadra</a:t>
            </a:r>
          </a:p>
        </p:txBody>
      </p:sp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2038350" y="203200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Immagine bitmap" r:id="rId5" imgW="857143" imgH="1209524" progId="PBrush">
                  <p:embed/>
                </p:oleObj>
              </mc:Choice>
              <mc:Fallback>
                <p:oleObj name="Immagine bitmap" r:id="rId5" imgW="857143" imgH="1209524" progId="PBrush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203200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601043" y="4797152"/>
            <a:ext cx="6283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dirty="0"/>
              <a:t>La prova scritta vale per 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1 anno solare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Nessun limite al numero di prove orali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EFACB-2EE8-4A85-86F3-3CCC63A1F98B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123728" y="1234495"/>
            <a:ext cx="487384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49263" algn="ctr"/>
            <a:r>
              <a:rPr lang="it-IT" sz="2400" b="1" dirty="0">
                <a:solidFill>
                  <a:srgbClr val="FF0000"/>
                </a:solidFill>
              </a:rPr>
              <a:t>FREQUENZA ALLE LEZIONI minimo 70%:</a:t>
            </a:r>
          </a:p>
          <a:p>
            <a:pPr indent="449263" algn="ctr"/>
            <a:r>
              <a:rPr lang="it-IT" sz="2400" b="1" dirty="0">
                <a:solidFill>
                  <a:srgbClr val="FF0000"/>
                </a:solidFill>
              </a:rPr>
              <a:t>Firma di presenza</a:t>
            </a:r>
          </a:p>
          <a:p>
            <a:pPr indent="449263" algn="ctr"/>
            <a:endParaRPr lang="it-IT" sz="2400" b="1" dirty="0">
              <a:solidFill>
                <a:srgbClr val="FF0000"/>
              </a:solidFill>
            </a:endParaRPr>
          </a:p>
          <a:p>
            <a:pPr indent="449263" algn="ctr"/>
            <a:r>
              <a:rPr lang="it-IT" sz="2400" b="1" dirty="0">
                <a:solidFill>
                  <a:srgbClr val="FF0000"/>
                </a:solidFill>
              </a:rPr>
              <a:t>ISCRIZIONI A LABORATORIO</a:t>
            </a:r>
          </a:p>
          <a:p>
            <a:pPr indent="449263" algn="ctr"/>
            <a:r>
              <a:rPr lang="it-IT" sz="2000" b="1" dirty="0">
                <a:solidFill>
                  <a:srgbClr val="FF0000"/>
                </a:solidFill>
              </a:rPr>
              <a:t>Sono aperte già le iscrizioni su UNIWEB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6837363" y="206375"/>
          <a:ext cx="29686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0" name="Immagine bitmap" r:id="rId3" imgW="714286" imgH="724001" progId="PBrush">
                  <p:embed/>
                </p:oleObj>
              </mc:Choice>
              <mc:Fallback>
                <p:oleObj name="Immagine bitmap" r:id="rId3" imgW="714286" imgH="72400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363" y="206375"/>
                        <a:ext cx="29686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622300" y="889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latin typeface="Bradley Hand ITC" pitchFamily="66" charset="0"/>
              </a:rPr>
              <a:t>Paolo Sartori Dipartimento di Fisica Università degli studi di Padova </a:t>
            </a:r>
          </a:p>
          <a:p>
            <a:pPr algn="ctr"/>
            <a:r>
              <a:rPr lang="it-IT" sz="1200" b="1">
                <a:latin typeface="Bradley Hand ITC" pitchFamily="66" charset="0"/>
              </a:rPr>
              <a:t>Lezioni di Fisica 1 per Ingegneria Civile 1a - 2a squadra</a:t>
            </a:r>
          </a:p>
        </p:txBody>
      </p:sp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2038350" y="203200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1" name="Immagine bitmap" r:id="rId5" imgW="857143" imgH="1209524" progId="PBrush">
                  <p:embed/>
                </p:oleObj>
              </mc:Choice>
              <mc:Fallback>
                <p:oleObj name="Immagine bitmap" r:id="rId5" imgW="857143" imgH="1209524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203200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EFACB-2EE8-4A85-86F3-3CCC63A1F98B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763688" y="3682767"/>
            <a:ext cx="532859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49263" algn="ctr"/>
            <a:r>
              <a:rPr lang="it-IT" sz="2400" b="1" dirty="0">
                <a:solidFill>
                  <a:srgbClr val="0000FF"/>
                </a:solidFill>
              </a:rPr>
              <a:t>Tre sedute </a:t>
            </a:r>
          </a:p>
          <a:p>
            <a:pPr indent="449263" algn="ctr"/>
            <a:r>
              <a:rPr lang="it-IT" b="1" dirty="0">
                <a:solidFill>
                  <a:srgbClr val="0000FF"/>
                </a:solidFill>
              </a:rPr>
              <a:t>frequenza </a:t>
            </a:r>
          </a:p>
          <a:p>
            <a:pPr indent="449263" algn="ctr"/>
            <a:r>
              <a:rPr lang="it-IT" sz="2800" b="1" dirty="0">
                <a:solidFill>
                  <a:srgbClr val="0000FF"/>
                </a:solidFill>
              </a:rPr>
              <a:t>OBBLIGATORIA</a:t>
            </a:r>
          </a:p>
          <a:p>
            <a:pPr indent="449263" algn="ctr"/>
            <a:endParaRPr lang="it-IT" sz="800" b="1" dirty="0">
              <a:solidFill>
                <a:srgbClr val="0000FF"/>
              </a:solidFill>
            </a:endParaRPr>
          </a:p>
          <a:p>
            <a:pPr indent="449263" algn="ctr"/>
            <a:r>
              <a:rPr lang="it-IT" sz="2800" b="1" dirty="0">
                <a:solidFill>
                  <a:srgbClr val="0000FF"/>
                </a:solidFill>
              </a:rPr>
              <a:t>ISCRIZIONE SU UNIWEB</a:t>
            </a:r>
          </a:p>
          <a:p>
            <a:pPr indent="449263" algn="ctr"/>
            <a:endParaRPr lang="it-IT" b="1" dirty="0"/>
          </a:p>
          <a:p>
            <a:pPr indent="449263" algn="ctr"/>
            <a:r>
              <a:rPr lang="it-IT" b="1" dirty="0"/>
              <a:t>Le date verranno comunicate appena possibile</a:t>
            </a:r>
          </a:p>
        </p:txBody>
      </p:sp>
    </p:spTree>
    <p:extLst>
      <p:ext uri="{BB962C8B-B14F-4D97-AF65-F5344CB8AC3E}">
        <p14:creationId xmlns:p14="http://schemas.microsoft.com/office/powerpoint/2010/main" val="426174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811758-19A5-4D24-B394-5A1F4EAE8FFA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34819" name="CasellaDiTesto 4"/>
          <p:cNvSpPr txBox="1">
            <a:spLocks noChangeArrowheads="1"/>
          </p:cNvSpPr>
          <p:nvPr/>
        </p:nvSpPr>
        <p:spPr bwMode="auto">
          <a:xfrm>
            <a:off x="3275856" y="2276475"/>
            <a:ext cx="2549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 b="1" dirty="0"/>
              <a:t>LABORATORIO:</a:t>
            </a:r>
          </a:p>
        </p:txBody>
      </p:sp>
      <p:sp>
        <p:nvSpPr>
          <p:cNvPr id="34820" name="CasellaDiTesto 5"/>
          <p:cNvSpPr txBox="1">
            <a:spLocks noChangeArrowheads="1"/>
          </p:cNvSpPr>
          <p:nvPr/>
        </p:nvSpPr>
        <p:spPr bwMode="auto">
          <a:xfrm>
            <a:off x="852488" y="3051175"/>
            <a:ext cx="7439025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</a:rPr>
              <a:t>Testo: Mazzi, Ronchese, </a:t>
            </a:r>
            <a:r>
              <a:rPr lang="it-IT" sz="2400" b="1" dirty="0" err="1">
                <a:solidFill>
                  <a:srgbClr val="FF0000"/>
                </a:solidFill>
              </a:rPr>
              <a:t>Zotto</a:t>
            </a:r>
            <a:endParaRPr lang="it-IT" sz="2400" b="1" dirty="0">
              <a:solidFill>
                <a:srgbClr val="FF0000"/>
              </a:solidFill>
            </a:endParaRPr>
          </a:p>
          <a:p>
            <a:pPr algn="ctr"/>
            <a:r>
              <a:rPr lang="it-IT" sz="2400" b="1" dirty="0">
                <a:solidFill>
                  <a:srgbClr val="3333FF"/>
                </a:solidFill>
              </a:rPr>
              <a:t>La Fisica in Laboratorio</a:t>
            </a:r>
          </a:p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Edizioni Esculapio, 2017</a:t>
            </a:r>
          </a:p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!!!! ATTENZIONE NUOVA EDIZIONE !!!!</a:t>
            </a:r>
            <a:endParaRPr lang="it-IT" sz="2400" b="1" dirty="0">
              <a:solidFill>
                <a:srgbClr val="FF0000"/>
              </a:solidFill>
            </a:endParaRPr>
          </a:p>
          <a:p>
            <a:pPr algn="ctr"/>
            <a:endParaRPr lang="it-IT" sz="1600" b="1" dirty="0"/>
          </a:p>
          <a:p>
            <a:pPr algn="ctr"/>
            <a:endParaRPr lang="it-IT" sz="1600" b="1" dirty="0"/>
          </a:p>
          <a:p>
            <a:pPr algn="ctr"/>
            <a:r>
              <a:rPr lang="it-IT" sz="1600" b="1" dirty="0"/>
              <a:t>Le liste di iscrizione al Laboratorio su UNIWEB sono aperte</a:t>
            </a:r>
          </a:p>
          <a:p>
            <a:pPr algn="ctr"/>
            <a:r>
              <a:rPr lang="it-IT" sz="2000" b="1" dirty="0"/>
              <a:t>Chi ha già seguito il Laboratorio non lo deve seguire</a:t>
            </a:r>
            <a:r>
              <a:rPr lang="it-IT" sz="1600" b="1" dirty="0"/>
              <a:t>.</a:t>
            </a:r>
          </a:p>
        </p:txBody>
      </p:sp>
      <p:sp>
        <p:nvSpPr>
          <p:cNvPr id="34821" name="Rettangolo 6"/>
          <p:cNvSpPr>
            <a:spLocks noChangeArrowheads="1"/>
          </p:cNvSpPr>
          <p:nvPr/>
        </p:nvSpPr>
        <p:spPr bwMode="auto">
          <a:xfrm>
            <a:off x="1039813" y="890588"/>
            <a:ext cx="70643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it-IT" b="1">
                <a:solidFill>
                  <a:srgbClr val="0000FF"/>
                </a:solidFill>
                <a:hlinkClick r:id="rId2"/>
              </a:rPr>
              <a:t>http://www.pd.infn.it/~zotto/laboratorio/lab_studenti.html</a:t>
            </a:r>
            <a:endParaRPr lang="it-IT" b="1">
              <a:solidFill>
                <a:srgbClr val="0000FF"/>
              </a:solidFill>
            </a:endParaRPr>
          </a:p>
          <a:p>
            <a:pPr algn="ctr">
              <a:tabLst>
                <a:tab pos="457200" algn="l"/>
              </a:tabLst>
            </a:pPr>
            <a:endParaRPr lang="it-IT" sz="1000" b="1"/>
          </a:p>
          <a:p>
            <a:pPr algn="ctr">
              <a:tabLst>
                <a:tab pos="457200" algn="l"/>
              </a:tabLst>
            </a:pPr>
            <a:r>
              <a:rPr lang="it-IT" b="1"/>
              <a:t>– materiale didattico laboratorio –</a:t>
            </a:r>
          </a:p>
        </p:txBody>
      </p:sp>
    </p:spTree>
    <p:extLst>
      <p:ext uri="{BB962C8B-B14F-4D97-AF65-F5344CB8AC3E}">
        <p14:creationId xmlns:p14="http://schemas.microsoft.com/office/powerpoint/2010/main" val="2255766661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8454</TotalTime>
  <Words>535</Words>
  <Application>Microsoft Office PowerPoint</Application>
  <PresentationFormat>Presentazione su schermo (4:3)</PresentationFormat>
  <Paragraphs>139</Paragraphs>
  <Slides>8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Bradley Hand ITC</vt:lpstr>
      <vt:lpstr>Struttura predefinita</vt:lpstr>
      <vt:lpstr>Immagine bitmap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Padova e INFN Sezione di Padova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Fisica 2</dc:title>
  <dc:creator>Paolo Sartori</dc:creator>
  <cp:lastModifiedBy>paolo sartori</cp:lastModifiedBy>
  <cp:revision>209</cp:revision>
  <dcterms:created xsi:type="dcterms:W3CDTF">2006-04-07T21:13:38Z</dcterms:created>
  <dcterms:modified xsi:type="dcterms:W3CDTF">2019-02-20T15:43:20Z</dcterms:modified>
</cp:coreProperties>
</file>